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9" r:id="rId18"/>
    <p:sldId id="280" r:id="rId19"/>
    <p:sldId id="281" r:id="rId20"/>
    <p:sldId id="282" r:id="rId21"/>
    <p:sldId id="278" r:id="rId22"/>
    <p:sldId id="284" r:id="rId2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7" autoAdjust="0"/>
    <p:restoredTop sz="94671" autoAdjust="0"/>
  </p:normalViewPr>
  <p:slideViewPr>
    <p:cSldViewPr>
      <p:cViewPr varScale="1">
        <p:scale>
          <a:sx n="47" d="100"/>
          <a:sy n="47" d="100"/>
        </p:scale>
        <p:origin x="-60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552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5530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53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53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553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D821E17E-6DA3-4C3A-B743-63E8E76F9DF5}"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0420A3-33B5-4D4E-88D4-C63404F5C2F7}" type="slidenum">
              <a:rPr lang="en-US"/>
              <a:pPr/>
              <a:t>1</a:t>
            </a:fld>
            <a:endParaRPr lang="en-US"/>
          </a:p>
        </p:txBody>
      </p:sp>
      <p:sp>
        <p:nvSpPr>
          <p:cNvPr id="56322" name="Rectangle 2"/>
          <p:cNvSpPr>
            <a:spLocks noRo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DB9485-B774-4B84-868C-5F32FC2C4287}" type="slidenum">
              <a:rPr lang="en-US"/>
              <a:pPr/>
              <a:t>2</a:t>
            </a:fld>
            <a:endParaRPr lang="en-US"/>
          </a:p>
        </p:txBody>
      </p:sp>
      <p:sp>
        <p:nvSpPr>
          <p:cNvPr id="57346" name="Rectangle 2"/>
          <p:cNvSpPr>
            <a:spLocks noRo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B16C16-40F4-4685-9A09-C63E4F02EA64}" type="slidenum">
              <a:rPr lang="en-US"/>
              <a:pPr/>
              <a:t>3</a:t>
            </a:fld>
            <a:endParaRPr lang="en-US"/>
          </a:p>
        </p:txBody>
      </p:sp>
      <p:sp>
        <p:nvSpPr>
          <p:cNvPr id="58370" name="Rectangle 2"/>
          <p:cNvSpPr>
            <a:spLocks noRo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A92DCF-962E-42CB-9916-A1AC9FAEA73D}" type="slidenum">
              <a:rPr lang="en-US"/>
              <a:pPr/>
              <a:t>4</a:t>
            </a:fld>
            <a:endParaRPr lang="en-US"/>
          </a:p>
        </p:txBody>
      </p:sp>
      <p:sp>
        <p:nvSpPr>
          <p:cNvPr id="59394" name="Rectangle 2"/>
          <p:cNvSpPr>
            <a:spLocks noRo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16298E-DD49-486E-AAD1-9D49BA4B91C3}" type="slidenum">
              <a:rPr lang="en-US"/>
              <a:pPr/>
              <a:t>5</a:t>
            </a:fld>
            <a:endParaRPr lang="en-US"/>
          </a:p>
        </p:txBody>
      </p:sp>
      <p:sp>
        <p:nvSpPr>
          <p:cNvPr id="60418" name="Rectangle 2"/>
          <p:cNvSpPr>
            <a:spLocks noRo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BB0C9E-1413-45C2-B6AC-264014918F76}" type="slidenum">
              <a:rPr lang="en-US"/>
              <a:pPr/>
              <a:t>6</a:t>
            </a:fld>
            <a:endParaRPr lang="en-US"/>
          </a:p>
        </p:txBody>
      </p:sp>
      <p:sp>
        <p:nvSpPr>
          <p:cNvPr id="61442" name="Rectangle 2"/>
          <p:cNvSpPr>
            <a:spLocks noRo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673FC0-ED7F-4872-A3BF-A173AF04D65A}" type="slidenum">
              <a:rPr lang="en-US"/>
              <a:pPr/>
              <a:t>7</a:t>
            </a:fld>
            <a:endParaRPr lang="en-US"/>
          </a:p>
        </p:txBody>
      </p:sp>
      <p:sp>
        <p:nvSpPr>
          <p:cNvPr id="62466" name="Rectangle 2"/>
          <p:cNvSpPr>
            <a:spLocks noRo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EB8B00-4A41-4474-BBDD-4D1D408ABA0C}" type="slidenum">
              <a:rPr lang="en-US"/>
              <a:pPr/>
              <a:t>8</a:t>
            </a:fld>
            <a:endParaRPr lang="en-US"/>
          </a:p>
        </p:txBody>
      </p:sp>
      <p:sp>
        <p:nvSpPr>
          <p:cNvPr id="63490" name="Rectangle 2"/>
          <p:cNvSpPr>
            <a:spLocks noRo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322CEB-E4BE-42CB-BAD5-9E2A87D3AFA2}" type="slidenum">
              <a:rPr lang="en-US"/>
              <a:pPr/>
              <a:t>9</a:t>
            </a:fld>
            <a:endParaRPr lang="en-US"/>
          </a:p>
        </p:txBody>
      </p:sp>
      <p:sp>
        <p:nvSpPr>
          <p:cNvPr id="64514" name="Rectangle 2"/>
          <p:cNvSpPr>
            <a:spLocks noRo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237AE9-6D25-4C96-9C1E-9404806DB911}" type="slidenum">
              <a:rPr lang="en-US"/>
              <a:pPr/>
              <a:t>10</a:t>
            </a:fld>
            <a:endParaRPr lang="en-US"/>
          </a:p>
        </p:txBody>
      </p:sp>
      <p:sp>
        <p:nvSpPr>
          <p:cNvPr id="65538" name="Rectangle 2"/>
          <p:cNvSpPr>
            <a:spLocks noRo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46D4C7-9415-4DE4-8020-994991B7E755}" type="slidenum">
              <a:rPr lang="en-US"/>
              <a:pPr/>
              <a:t>11</a:t>
            </a:fld>
            <a:endParaRPr lang="en-US"/>
          </a:p>
        </p:txBody>
      </p:sp>
      <p:sp>
        <p:nvSpPr>
          <p:cNvPr id="66562" name="Rectangle 2"/>
          <p:cNvSpPr>
            <a:spLocks noRo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C1B011-ED71-4B41-9648-23C0C8D808E4}" type="slidenum">
              <a:rPr lang="en-US"/>
              <a:pPr/>
              <a:t>12</a:t>
            </a:fld>
            <a:endParaRPr lang="en-US"/>
          </a:p>
        </p:txBody>
      </p:sp>
      <p:sp>
        <p:nvSpPr>
          <p:cNvPr id="67586" name="Rectangle 2"/>
          <p:cNvSpPr>
            <a:spLocks noRo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7E10D4-3B32-487B-80D1-C52A94DED95D}" type="slidenum">
              <a:rPr lang="en-US"/>
              <a:pPr/>
              <a:t>13</a:t>
            </a:fld>
            <a:endParaRPr lang="en-US"/>
          </a:p>
        </p:txBody>
      </p:sp>
      <p:sp>
        <p:nvSpPr>
          <p:cNvPr id="69634" name="Rectangle 2"/>
          <p:cNvSpPr>
            <a:spLocks noRo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34B7F0-A757-428B-83F4-C9D0EEC0AA18}" type="slidenum">
              <a:rPr lang="en-US"/>
              <a:pPr/>
              <a:t>14</a:t>
            </a:fld>
            <a:endParaRPr lang="en-US"/>
          </a:p>
        </p:txBody>
      </p:sp>
      <p:sp>
        <p:nvSpPr>
          <p:cNvPr id="70658" name="Rectangle 2"/>
          <p:cNvSpPr>
            <a:spLocks noRo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DAAB74-084B-4903-9108-DCF2F8CCF302}" type="slidenum">
              <a:rPr lang="en-US"/>
              <a:pPr/>
              <a:t>15</a:t>
            </a:fld>
            <a:endParaRPr lang="en-US"/>
          </a:p>
        </p:txBody>
      </p:sp>
      <p:sp>
        <p:nvSpPr>
          <p:cNvPr id="71682" name="Rectangle 2"/>
          <p:cNvSpPr>
            <a:spLocks noRo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DFDEEF-F485-481D-90C0-0747B2D23FEB}" type="slidenum">
              <a:rPr lang="en-US"/>
              <a:pPr/>
              <a:t>16</a:t>
            </a:fld>
            <a:endParaRPr lang="en-US"/>
          </a:p>
        </p:txBody>
      </p:sp>
      <p:sp>
        <p:nvSpPr>
          <p:cNvPr id="72706" name="Rectangle 2"/>
          <p:cNvSpPr>
            <a:spLocks noRo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A6559E-A500-4853-A661-CC601149877D}" type="slidenum">
              <a:rPr lang="en-US"/>
              <a:pPr/>
              <a:t>17</a:t>
            </a:fld>
            <a:endParaRPr lang="en-US"/>
          </a:p>
        </p:txBody>
      </p:sp>
      <p:sp>
        <p:nvSpPr>
          <p:cNvPr id="87042" name="Rectangle 2"/>
          <p:cNvSpPr>
            <a:spLocks noRo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ACB089-89C5-4C9D-A1A6-D75C23678FCA}" type="slidenum">
              <a:rPr lang="en-US"/>
              <a:pPr/>
              <a:t>18</a:t>
            </a:fld>
            <a:endParaRPr lang="en-US"/>
          </a:p>
        </p:txBody>
      </p:sp>
      <p:sp>
        <p:nvSpPr>
          <p:cNvPr id="94210" name="Rectangle 2"/>
          <p:cNvSpPr>
            <a:spLocks noRo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A55506-CC88-4F03-93C5-C88B62A4A917}" type="slidenum">
              <a:rPr lang="en-US"/>
              <a:pPr/>
              <a:t>19</a:t>
            </a:fld>
            <a:endParaRPr lang="en-US"/>
          </a:p>
        </p:txBody>
      </p:sp>
      <p:sp>
        <p:nvSpPr>
          <p:cNvPr id="95234" name="Rectangle 2"/>
          <p:cNvSpPr>
            <a:spLocks noRo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CC1C56-FC0C-4C4B-A493-D5DE286331DB}" type="slidenum">
              <a:rPr lang="en-US"/>
              <a:pPr/>
              <a:t>20</a:t>
            </a:fld>
            <a:endParaRPr lang="en-US"/>
          </a:p>
        </p:txBody>
      </p:sp>
      <p:sp>
        <p:nvSpPr>
          <p:cNvPr id="96258" name="Rectangle 2"/>
          <p:cNvSpPr>
            <a:spLocks noRo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945AAA-9A63-4AC8-8E52-89058B886E2A}" type="slidenum">
              <a:rPr lang="en-US"/>
              <a:pPr/>
              <a:t>21</a:t>
            </a:fld>
            <a:endParaRPr lang="en-US"/>
          </a:p>
        </p:txBody>
      </p:sp>
      <p:sp>
        <p:nvSpPr>
          <p:cNvPr id="83970" name="Rectangle 2"/>
          <p:cNvSpPr>
            <a:spLocks noRo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71A201-8CE8-4EBE-A4AD-00209ABF5C72}" type="slidenum">
              <a:rPr lang="en-US"/>
              <a:pPr/>
              <a:t>22</a:t>
            </a:fld>
            <a:endParaRPr lang="en-US"/>
          </a:p>
        </p:txBody>
      </p:sp>
      <p:sp>
        <p:nvSpPr>
          <p:cNvPr id="100354" name="Rectangle 2"/>
          <p:cNvSpPr>
            <a:spLocks noRo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3250" name="Group 2"/>
          <p:cNvGrpSpPr>
            <a:grpSpLocks/>
          </p:cNvGrpSpPr>
          <p:nvPr/>
        </p:nvGrpSpPr>
        <p:grpSpPr bwMode="auto">
          <a:xfrm>
            <a:off x="4716463" y="5345113"/>
            <a:ext cx="4427537" cy="1512887"/>
            <a:chOff x="2971" y="3367"/>
            <a:chExt cx="2789" cy="953"/>
          </a:xfrm>
        </p:grpSpPr>
        <p:sp>
          <p:nvSpPr>
            <p:cNvPr id="53251"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53252"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53"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54"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55"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56"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57"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58"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59"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60"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61"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62"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63"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64"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3265"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grpSp>
      <p:sp>
        <p:nvSpPr>
          <p:cNvPr id="53266" name="Rectangle 18"/>
          <p:cNvSpPr>
            <a:spLocks noGrp="1" noChangeArrowheads="1"/>
          </p:cNvSpPr>
          <p:nvPr>
            <p:ph type="ctrTitle" sz="quarter"/>
          </p:nvPr>
        </p:nvSpPr>
        <p:spPr>
          <a:xfrm>
            <a:off x="685800" y="1600200"/>
            <a:ext cx="7772400" cy="1828800"/>
          </a:xfrm>
        </p:spPr>
        <p:txBody>
          <a:bodyPr anchor="b"/>
          <a:lstStyle>
            <a:lvl1pPr>
              <a:defRPr sz="5700"/>
            </a:lvl1pPr>
          </a:lstStyle>
          <a:p>
            <a:r>
              <a:rPr lang="en-US"/>
              <a:t>Click to edit Master title style</a:t>
            </a:r>
          </a:p>
        </p:txBody>
      </p:sp>
      <p:sp>
        <p:nvSpPr>
          <p:cNvPr id="53267"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53268" name="Rectangle 20"/>
          <p:cNvSpPr>
            <a:spLocks noGrp="1" noChangeArrowheads="1"/>
          </p:cNvSpPr>
          <p:nvPr>
            <p:ph type="dt" sz="quarter" idx="2"/>
          </p:nvPr>
        </p:nvSpPr>
        <p:spPr/>
        <p:txBody>
          <a:bodyPr/>
          <a:lstStyle>
            <a:lvl1pPr>
              <a:defRPr/>
            </a:lvl1pPr>
          </a:lstStyle>
          <a:p>
            <a:endParaRPr lang="en-US"/>
          </a:p>
        </p:txBody>
      </p:sp>
      <p:sp>
        <p:nvSpPr>
          <p:cNvPr id="53269" name="Rectangle 21"/>
          <p:cNvSpPr>
            <a:spLocks noGrp="1" noChangeArrowheads="1"/>
          </p:cNvSpPr>
          <p:nvPr>
            <p:ph type="ftr" sz="quarter" idx="3"/>
          </p:nvPr>
        </p:nvSpPr>
        <p:spPr/>
        <p:txBody>
          <a:bodyPr/>
          <a:lstStyle>
            <a:lvl1pPr>
              <a:defRPr/>
            </a:lvl1pPr>
          </a:lstStyle>
          <a:p>
            <a:endParaRPr lang="en-US"/>
          </a:p>
        </p:txBody>
      </p:sp>
      <p:sp>
        <p:nvSpPr>
          <p:cNvPr id="53270" name="Rectangle 22"/>
          <p:cNvSpPr>
            <a:spLocks noGrp="1" noChangeArrowheads="1"/>
          </p:cNvSpPr>
          <p:nvPr>
            <p:ph type="sldNum" sz="quarter" idx="4"/>
          </p:nvPr>
        </p:nvSpPr>
        <p:spPr/>
        <p:txBody>
          <a:bodyPr/>
          <a:lstStyle>
            <a:lvl1pPr>
              <a:defRPr/>
            </a:lvl1pPr>
          </a:lstStyle>
          <a:p>
            <a:fld id="{886A0EA7-A17E-432C-A7D9-F16658AAD22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6067596-582D-403C-929A-BFE744A81205}"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8FC1A90-0C55-445C-8559-E32D7966E28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EF2BB94-A272-45F8-8610-84D7D254F22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30903E5-6512-4D9F-91D8-75740B0ABEB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6A34C2B-D9FA-4A33-8AEC-179DD20ABDF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26CE404-6453-441F-8AC8-1402F49C428B}"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DF4A113-F3BA-428F-9EC0-3C657AF7BB4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43907A7-F4A5-4B16-B76D-48F92E85684C}"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DDC7FC1-6BB8-455F-9341-7261EB1447B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F03A7A9-6EDD-4FC4-AADD-0FD671D3C0A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52226" name="Group 2"/>
          <p:cNvGrpSpPr>
            <a:grpSpLocks/>
          </p:cNvGrpSpPr>
          <p:nvPr/>
        </p:nvGrpSpPr>
        <p:grpSpPr bwMode="auto">
          <a:xfrm>
            <a:off x="4716463" y="5345113"/>
            <a:ext cx="4427537" cy="1512887"/>
            <a:chOff x="2971" y="3367"/>
            <a:chExt cx="2789" cy="953"/>
          </a:xfrm>
        </p:grpSpPr>
        <p:sp>
          <p:nvSpPr>
            <p:cNvPr id="52227"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52228"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29"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30"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31"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32"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33"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34"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35"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36"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37"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38"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39"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40"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2241"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grpSp>
      <p:sp>
        <p:nvSpPr>
          <p:cNvPr id="52242" name="Rectangle 18"/>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52243" name="Rectangle 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endParaRPr lang="en-US"/>
          </a:p>
        </p:txBody>
      </p:sp>
      <p:sp>
        <p:nvSpPr>
          <p:cNvPr id="52244"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endParaRPr lang="en-US"/>
          </a:p>
        </p:txBody>
      </p:sp>
      <p:sp>
        <p:nvSpPr>
          <p:cNvPr id="52245" name="Rectangle 21"/>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C3AC28DF-8510-49BA-9130-6BADACF7EC78}" type="slidenum">
              <a:rPr lang="en-US"/>
              <a:pPr/>
              <a:t>‹#›</a:t>
            </a:fld>
            <a:endParaRPr lang="en-US"/>
          </a:p>
        </p:txBody>
      </p:sp>
      <p:sp>
        <p:nvSpPr>
          <p:cNvPr id="52246"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1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14.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17.bin"/><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oleObject" Target="../embeddings/oleObject18.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oleObject" Target="../embeddings/oleObject19.bin"/></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3.vml"/><Relationship Id="rId5" Type="http://schemas.openxmlformats.org/officeDocument/2006/relationships/oleObject" Target="../embeddings/oleObject20.bin"/><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p:txBody>
          <a:bodyPr/>
          <a:lstStyle/>
          <a:p>
            <a:r>
              <a:rPr lang="en-US"/>
              <a:t>Optimal Control of</a:t>
            </a:r>
            <a:br>
              <a:rPr lang="en-US"/>
            </a:br>
            <a:r>
              <a:rPr lang="en-US"/>
              <a:t>Beer Fermentation</a:t>
            </a:r>
          </a:p>
        </p:txBody>
      </p:sp>
      <p:sp>
        <p:nvSpPr>
          <p:cNvPr id="2054" name="Rectangle 6"/>
          <p:cNvSpPr>
            <a:spLocks noGrp="1" noChangeArrowheads="1"/>
          </p:cNvSpPr>
          <p:nvPr>
            <p:ph type="subTitle" idx="1"/>
          </p:nvPr>
        </p:nvSpPr>
        <p:spPr/>
        <p:txBody>
          <a:bodyPr/>
          <a:lstStyle/>
          <a:p>
            <a:r>
              <a:rPr lang="en-US"/>
              <a:t>W. Fred Ramirez</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ChangeArrowheads="1"/>
          </p:cNvSpPr>
          <p:nvPr/>
        </p:nvSpPr>
        <p:spPr bwMode="auto">
          <a:xfrm>
            <a:off x="914400" y="896938"/>
            <a:ext cx="7315200" cy="4965700"/>
          </a:xfrm>
          <a:prstGeom prst="rect">
            <a:avLst/>
          </a:prstGeom>
          <a:noFill/>
          <a:ln w="9525">
            <a:noFill/>
            <a:miter lim="800000"/>
            <a:headEnd/>
            <a:tailEnd/>
          </a:ln>
          <a:effectLst/>
        </p:spPr>
        <p:txBody>
          <a:bodyPr anchor="ctr">
            <a:spAutoFit/>
          </a:bodyPr>
          <a:lstStyle/>
          <a:p>
            <a:pPr algn="ctr" eaLnBrk="1" hangingPunct="1"/>
            <a:r>
              <a:rPr lang="en-US" sz="3200" b="1">
                <a:latin typeface="Arial" charset="0"/>
              </a:rPr>
              <a:t>Summary</a:t>
            </a:r>
          </a:p>
          <a:p>
            <a:pPr algn="ctr" eaLnBrk="1" hangingPunct="1"/>
            <a:endParaRPr lang="en-US" sz="3200">
              <a:latin typeface="Arial" charset="0"/>
            </a:endParaRPr>
          </a:p>
          <a:p>
            <a:pPr eaLnBrk="1" hangingPunct="1"/>
            <a:r>
              <a:rPr lang="en-US" sz="3200">
                <a:latin typeface="Arial" charset="0"/>
              </a:rPr>
              <a:t> Using the mathematical model of beer fermentation of Gee and Ramirez (1988, 1994), this work uses the  optimization technique of sequential quadratic programming for determining the optimal cooling policies for beer fermentation, Ramirez and Maciejowski (2007).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p:txBody>
          <a:bodyPr/>
          <a:lstStyle/>
          <a:p>
            <a:r>
              <a:rPr lang="en-US"/>
              <a:t> Beer Flavor Model</a:t>
            </a:r>
          </a:p>
        </p:txBody>
      </p:sp>
      <p:graphicFrame>
        <p:nvGraphicFramePr>
          <p:cNvPr id="7175" name="Object 7"/>
          <p:cNvGraphicFramePr>
            <a:graphicFrameLocks noChangeAspect="1"/>
          </p:cNvGraphicFramePr>
          <p:nvPr/>
        </p:nvGraphicFramePr>
        <p:xfrm>
          <a:off x="1797050" y="2568575"/>
          <a:ext cx="1479550" cy="758825"/>
        </p:xfrm>
        <a:graphic>
          <a:graphicData uri="http://schemas.openxmlformats.org/presentationml/2006/ole">
            <p:oleObj spid="_x0000_s7175" name="Equation" r:id="rId4" imgW="761760" imgH="393480" progId="Equation.DSMT4">
              <p:embed/>
            </p:oleObj>
          </a:graphicData>
        </a:graphic>
      </p:graphicFrame>
      <p:graphicFrame>
        <p:nvGraphicFramePr>
          <p:cNvPr id="7174" name="Object 6"/>
          <p:cNvGraphicFramePr>
            <a:graphicFrameLocks noChangeAspect="1"/>
          </p:cNvGraphicFramePr>
          <p:nvPr/>
        </p:nvGraphicFramePr>
        <p:xfrm>
          <a:off x="1905000" y="3895725"/>
          <a:ext cx="1403350" cy="676275"/>
        </p:xfrm>
        <a:graphic>
          <a:graphicData uri="http://schemas.openxmlformats.org/presentationml/2006/ole">
            <p:oleObj spid="_x0000_s7174" name="Equation" r:id="rId5" imgW="812447" imgH="393529" progId="Equation.DSMT4">
              <p:embed/>
            </p:oleObj>
          </a:graphicData>
        </a:graphic>
      </p:graphicFrame>
      <p:graphicFrame>
        <p:nvGraphicFramePr>
          <p:cNvPr id="7173" name="Object 5"/>
          <p:cNvGraphicFramePr>
            <a:graphicFrameLocks noChangeAspect="1"/>
          </p:cNvGraphicFramePr>
          <p:nvPr/>
        </p:nvGraphicFramePr>
        <p:xfrm>
          <a:off x="2025650" y="5459413"/>
          <a:ext cx="1555750" cy="787400"/>
        </p:xfrm>
        <a:graphic>
          <a:graphicData uri="http://schemas.openxmlformats.org/presentationml/2006/ole">
            <p:oleObj spid="_x0000_s7173" name="Equation" r:id="rId6" imgW="774364" imgH="393529" progId="Equation.DSMT4">
              <p:embed/>
            </p:oleObj>
          </a:graphicData>
        </a:graphic>
      </p:graphicFrame>
      <p:sp>
        <p:nvSpPr>
          <p:cNvPr id="7176" name="Rectangle 8"/>
          <p:cNvSpPr>
            <a:spLocks noChangeArrowheads="1"/>
          </p:cNvSpPr>
          <p:nvPr/>
        </p:nvSpPr>
        <p:spPr bwMode="auto">
          <a:xfrm>
            <a:off x="1143000" y="1447800"/>
            <a:ext cx="7135813" cy="1187450"/>
          </a:xfrm>
          <a:prstGeom prst="rect">
            <a:avLst/>
          </a:prstGeom>
          <a:noFill/>
          <a:ln w="9525">
            <a:noFill/>
            <a:miter lim="800000"/>
            <a:headEnd/>
            <a:tailEnd/>
          </a:ln>
          <a:effectLst/>
        </p:spPr>
        <p:txBody>
          <a:bodyPr wrap="none" anchor="ctr">
            <a:spAutoFit/>
          </a:bodyPr>
          <a:lstStyle/>
          <a:p>
            <a:pPr eaLnBrk="1" hangingPunct="1"/>
            <a:r>
              <a:rPr lang="en-US" sz="2400" b="1">
                <a:latin typeface="Arial" charset="0"/>
                <a:cs typeface="Times New Roman" pitchFamily="18" charset="0"/>
              </a:rPr>
              <a:t>Growth Model, Engasser et al. (1981)</a:t>
            </a:r>
            <a:endParaRPr lang="en-US" sz="2400">
              <a:latin typeface="Arial" charset="0"/>
            </a:endParaRPr>
          </a:p>
          <a:p>
            <a:r>
              <a:rPr lang="en-US" sz="2400">
                <a:latin typeface="Arial" charset="0"/>
                <a:cs typeface="Times New Roman" pitchFamily="18" charset="0"/>
              </a:rPr>
              <a:t>Three basic sugars are considered for consumption</a:t>
            </a:r>
            <a:endParaRPr lang="en-US" sz="2400">
              <a:latin typeface="Arial" charset="0"/>
            </a:endParaRPr>
          </a:p>
          <a:p>
            <a:r>
              <a:rPr lang="en-US" sz="2400" i="1">
                <a:latin typeface="Arial" charset="0"/>
                <a:cs typeface="Times New Roman" pitchFamily="18" charset="0"/>
              </a:rPr>
              <a:t>Glucose</a:t>
            </a:r>
            <a:r>
              <a:rPr lang="en-US" sz="2400">
                <a:latin typeface="Arial" charset="0"/>
                <a:cs typeface="Times New Roman" pitchFamily="18" charset="0"/>
              </a:rPr>
              <a:t>   </a:t>
            </a:r>
            <a:endParaRPr lang="en-US" sz="2400">
              <a:latin typeface="Arial" charset="0"/>
            </a:endParaRPr>
          </a:p>
        </p:txBody>
      </p:sp>
      <p:sp>
        <p:nvSpPr>
          <p:cNvPr id="7177" name="Rectangle 9"/>
          <p:cNvSpPr>
            <a:spLocks noChangeArrowheads="1"/>
          </p:cNvSpPr>
          <p:nvPr/>
        </p:nvSpPr>
        <p:spPr bwMode="auto">
          <a:xfrm>
            <a:off x="1066800" y="2301875"/>
            <a:ext cx="6958013" cy="1552575"/>
          </a:xfrm>
          <a:prstGeom prst="rect">
            <a:avLst/>
          </a:prstGeom>
          <a:noFill/>
          <a:ln w="9525">
            <a:noFill/>
            <a:miter lim="800000"/>
            <a:headEnd/>
            <a:tailEnd/>
          </a:ln>
          <a:effectLst/>
        </p:spPr>
        <p:txBody>
          <a:bodyPr wrap="none" anchor="ctr">
            <a:spAutoFit/>
          </a:bodyPr>
          <a:lstStyle/>
          <a:p>
            <a:pPr eaLnBrk="1" hangingPunct="1"/>
            <a:r>
              <a:rPr lang="en-US" sz="1200">
                <a:latin typeface="Arial" charset="0"/>
                <a:cs typeface="Times New Roman" pitchFamily="18" charset="0"/>
              </a:rPr>
              <a:t>  </a:t>
            </a:r>
            <a:r>
              <a:rPr lang="en-US" sz="2400">
                <a:latin typeface="Arial" charset="0"/>
                <a:cs typeface="Times New Roman" pitchFamily="18" charset="0"/>
              </a:rPr>
              <a:t>							(1)</a:t>
            </a:r>
          </a:p>
          <a:p>
            <a:pPr eaLnBrk="1" hangingPunct="1"/>
            <a:endParaRPr lang="en-US" sz="2400">
              <a:latin typeface="Arial" charset="0"/>
            </a:endParaRPr>
          </a:p>
          <a:p>
            <a:pPr eaLnBrk="1" hangingPunct="1"/>
            <a:endParaRPr lang="en-US" sz="2400">
              <a:latin typeface="Arial" charset="0"/>
            </a:endParaRPr>
          </a:p>
          <a:p>
            <a:r>
              <a:rPr lang="en-US" sz="2400" i="1">
                <a:latin typeface="Arial" charset="0"/>
                <a:cs typeface="Times New Roman" pitchFamily="18" charset="0"/>
              </a:rPr>
              <a:t>Maltose   </a:t>
            </a:r>
            <a:endParaRPr lang="en-US" sz="2400">
              <a:latin typeface="Arial" charset="0"/>
            </a:endParaRPr>
          </a:p>
        </p:txBody>
      </p:sp>
      <p:sp>
        <p:nvSpPr>
          <p:cNvPr id="7178" name="Rectangle 10"/>
          <p:cNvSpPr>
            <a:spLocks noChangeArrowheads="1"/>
          </p:cNvSpPr>
          <p:nvPr/>
        </p:nvSpPr>
        <p:spPr bwMode="auto">
          <a:xfrm>
            <a:off x="1187450" y="3673475"/>
            <a:ext cx="6918325" cy="1552575"/>
          </a:xfrm>
          <a:prstGeom prst="rect">
            <a:avLst/>
          </a:prstGeom>
          <a:noFill/>
          <a:ln w="9525">
            <a:noFill/>
            <a:miter lim="800000"/>
            <a:headEnd/>
            <a:tailEnd/>
          </a:ln>
          <a:effectLst/>
        </p:spPr>
        <p:txBody>
          <a:bodyPr wrap="none" anchor="ctr">
            <a:spAutoFit/>
          </a:bodyPr>
          <a:lstStyle/>
          <a:p>
            <a:pPr eaLnBrk="1" hangingPunct="1"/>
            <a:r>
              <a:rPr lang="en-US" sz="2400">
                <a:latin typeface="Arial" charset="0"/>
                <a:cs typeface="Times New Roman" pitchFamily="18" charset="0"/>
              </a:rPr>
              <a:t>			                                           (2)</a:t>
            </a:r>
          </a:p>
          <a:p>
            <a:pPr eaLnBrk="1" hangingPunct="1"/>
            <a:endParaRPr lang="en-US" sz="2400">
              <a:latin typeface="Arial" charset="0"/>
              <a:cs typeface="Times New Roman" pitchFamily="18" charset="0"/>
            </a:endParaRPr>
          </a:p>
          <a:p>
            <a:pPr eaLnBrk="1" hangingPunct="1"/>
            <a:endParaRPr lang="en-US" sz="2400">
              <a:latin typeface="Arial" charset="0"/>
            </a:endParaRPr>
          </a:p>
          <a:p>
            <a:r>
              <a:rPr lang="en-US" sz="2400" i="1">
                <a:latin typeface="Arial" charset="0"/>
                <a:cs typeface="Times New Roman" pitchFamily="18" charset="0"/>
              </a:rPr>
              <a:t> Maltotriose   </a:t>
            </a:r>
          </a:p>
        </p:txBody>
      </p:sp>
      <p:sp>
        <p:nvSpPr>
          <p:cNvPr id="7179" name="Rectangle 11"/>
          <p:cNvSpPr>
            <a:spLocks noChangeArrowheads="1"/>
          </p:cNvSpPr>
          <p:nvPr/>
        </p:nvSpPr>
        <p:spPr bwMode="auto">
          <a:xfrm>
            <a:off x="1187450" y="5562600"/>
            <a:ext cx="6958013" cy="457200"/>
          </a:xfrm>
          <a:prstGeom prst="rect">
            <a:avLst/>
          </a:prstGeom>
          <a:noFill/>
          <a:ln w="9525">
            <a:noFill/>
            <a:miter lim="800000"/>
            <a:headEnd/>
            <a:tailEnd/>
          </a:ln>
          <a:effectLst/>
        </p:spPr>
        <p:txBody>
          <a:bodyPr wrap="none" anchor="ctr">
            <a:spAutoFit/>
          </a:bodyPr>
          <a:lstStyle/>
          <a:p>
            <a:pPr eaLnBrk="1" hangingPunct="1"/>
            <a:r>
              <a:rPr lang="en-US" sz="1200">
                <a:latin typeface="Arial" charset="0"/>
                <a:cs typeface="Times New Roman" pitchFamily="18" charset="0"/>
              </a:rPr>
              <a:t>							</a:t>
            </a:r>
            <a:r>
              <a:rPr lang="en-US" sz="2400">
                <a:latin typeface="Arial" charset="0"/>
                <a:cs typeface="Times New Roman" pitchFamily="18" charset="0"/>
              </a:rPr>
              <a:t>(3)</a:t>
            </a:r>
            <a:endParaRPr lang="en-US" sz="2400">
              <a:latin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631825" y="139700"/>
            <a:ext cx="7978775" cy="1552575"/>
          </a:xfrm>
          <a:prstGeom prst="rect">
            <a:avLst/>
          </a:prstGeom>
          <a:noFill/>
          <a:ln w="9525">
            <a:noFill/>
            <a:miter lim="800000"/>
            <a:headEnd/>
            <a:tailEnd/>
          </a:ln>
          <a:effectLst/>
        </p:spPr>
        <p:txBody>
          <a:bodyPr anchor="ctr">
            <a:spAutoFit/>
          </a:bodyPr>
          <a:lstStyle/>
          <a:p>
            <a:pPr eaLnBrk="1" hangingPunct="1"/>
            <a:r>
              <a:rPr lang="en-US" sz="2400">
                <a:latin typeface="Arial" charset="0"/>
              </a:rPr>
              <a:t>The specific growth rates are given below and show that the maltose specific growth rate is inhibited by glucose, and that for maltotriose is inhibited by both glucose and maltose:</a:t>
            </a:r>
          </a:p>
        </p:txBody>
      </p:sp>
      <p:sp>
        <p:nvSpPr>
          <p:cNvPr id="9222" name="Rectangle 6"/>
          <p:cNvSpPr>
            <a:spLocks noChangeArrowheads="1"/>
          </p:cNvSpPr>
          <p:nvPr/>
        </p:nvSpPr>
        <p:spPr bwMode="auto">
          <a:xfrm>
            <a:off x="0" y="27432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9221" name="Object 5"/>
          <p:cNvGraphicFramePr>
            <a:graphicFrameLocks noChangeAspect="1"/>
          </p:cNvGraphicFramePr>
          <p:nvPr/>
        </p:nvGraphicFramePr>
        <p:xfrm>
          <a:off x="2162175" y="2362200"/>
          <a:ext cx="3933825" cy="2874963"/>
        </p:xfrm>
        <a:graphic>
          <a:graphicData uri="http://schemas.openxmlformats.org/presentationml/2006/ole">
            <p:oleObj spid="_x0000_s9221" name="Equation" r:id="rId4" imgW="1879600" imgH="1371600" progId="Equation.DSMT4">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ChangeArrowheads="1"/>
          </p:cNvSpPr>
          <p:nvPr/>
        </p:nvSpPr>
        <p:spPr bwMode="auto">
          <a:xfrm>
            <a:off x="781050" y="914400"/>
            <a:ext cx="7143750" cy="822325"/>
          </a:xfrm>
          <a:prstGeom prst="rect">
            <a:avLst/>
          </a:prstGeom>
          <a:noFill/>
          <a:ln w="9525">
            <a:noFill/>
            <a:miter lim="800000"/>
            <a:headEnd/>
            <a:tailEnd/>
          </a:ln>
          <a:effectLst/>
        </p:spPr>
        <p:txBody>
          <a:bodyPr anchor="ctr">
            <a:spAutoFit/>
          </a:bodyPr>
          <a:lstStyle/>
          <a:p>
            <a:pPr eaLnBrk="1" hangingPunct="1"/>
            <a:r>
              <a:rPr lang="en-US" sz="2400">
                <a:latin typeface="Arial" charset="0"/>
              </a:rPr>
              <a:t>The temperature dependency of these specific growth rates are</a:t>
            </a:r>
          </a:p>
        </p:txBody>
      </p:sp>
      <p:sp>
        <p:nvSpPr>
          <p:cNvPr id="10247" name="Rectangle 7"/>
          <p:cNvSpPr>
            <a:spLocks noChangeArrowheads="1"/>
          </p:cNvSpPr>
          <p:nvPr/>
        </p:nvSpPr>
        <p:spPr bwMode="auto">
          <a:xfrm>
            <a:off x="0" y="271938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0246" name="Object 6"/>
          <p:cNvGraphicFramePr>
            <a:graphicFrameLocks noChangeAspect="1"/>
          </p:cNvGraphicFramePr>
          <p:nvPr/>
        </p:nvGraphicFramePr>
        <p:xfrm>
          <a:off x="1676400" y="2362200"/>
          <a:ext cx="4267200" cy="2740025"/>
        </p:xfrm>
        <a:graphic>
          <a:graphicData uri="http://schemas.openxmlformats.org/presentationml/2006/ole">
            <p:oleObj spid="_x0000_s10246" name="Equation" r:id="rId4" imgW="2209800" imgH="1422400" progId="Equation.DSMT4">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762000" y="533400"/>
            <a:ext cx="7772400" cy="1187450"/>
          </a:xfrm>
          <a:prstGeom prst="rect">
            <a:avLst/>
          </a:prstGeom>
          <a:noFill/>
          <a:ln w="9525">
            <a:noFill/>
            <a:miter lim="800000"/>
            <a:headEnd/>
            <a:tailEnd/>
          </a:ln>
          <a:effectLst/>
        </p:spPr>
        <p:txBody>
          <a:bodyPr anchor="ctr">
            <a:spAutoFit/>
          </a:bodyPr>
          <a:lstStyle/>
          <a:p>
            <a:pPr eaLnBrk="1" hangingPunct="1"/>
            <a:r>
              <a:rPr lang="en-US" sz="2400">
                <a:latin typeface="Arial" charset="0"/>
              </a:rPr>
              <a:t>The biomass production rate includes an inhibition term in the biomass concentration as discussed by Gee and Ramirez (1994):</a:t>
            </a:r>
          </a:p>
        </p:txBody>
      </p:sp>
      <p:sp>
        <p:nvSpPr>
          <p:cNvPr id="11270" name="Rectangle 6"/>
          <p:cNvSpPr>
            <a:spLocks noChangeArrowheads="1"/>
          </p:cNvSpPr>
          <p:nvPr/>
        </p:nvSpPr>
        <p:spPr bwMode="auto">
          <a:xfrm>
            <a:off x="0" y="323373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1269" name="Object 5"/>
          <p:cNvGraphicFramePr>
            <a:graphicFrameLocks noChangeAspect="1"/>
          </p:cNvGraphicFramePr>
          <p:nvPr/>
        </p:nvGraphicFramePr>
        <p:xfrm>
          <a:off x="3009900" y="1981200"/>
          <a:ext cx="1333500" cy="719138"/>
        </p:xfrm>
        <a:graphic>
          <a:graphicData uri="http://schemas.openxmlformats.org/presentationml/2006/ole">
            <p:oleObj spid="_x0000_s11269" name="Equation" r:id="rId4" imgW="723586" imgH="393529" progId="Equation.DSMT4">
              <p:embed/>
            </p:oleObj>
          </a:graphicData>
        </a:graphic>
      </p:graphicFrame>
      <p:sp>
        <p:nvSpPr>
          <p:cNvPr id="11272" name="Rectangle 8"/>
          <p:cNvSpPr>
            <a:spLocks noChangeArrowheads="1"/>
          </p:cNvSpPr>
          <p:nvPr/>
        </p:nvSpPr>
        <p:spPr bwMode="auto">
          <a:xfrm>
            <a:off x="0" y="321468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1271" name="Object 7"/>
          <p:cNvGraphicFramePr>
            <a:graphicFrameLocks noChangeAspect="1"/>
          </p:cNvGraphicFramePr>
          <p:nvPr/>
        </p:nvGraphicFramePr>
        <p:xfrm>
          <a:off x="1524000" y="2728913"/>
          <a:ext cx="5334000" cy="803275"/>
        </p:xfrm>
        <a:graphic>
          <a:graphicData uri="http://schemas.openxmlformats.org/presentationml/2006/ole">
            <p:oleObj spid="_x0000_s11271" name="Equation" r:id="rId5" imgW="2844800" imgH="431800" progId="Equation.DSMT4">
              <p:embed/>
            </p:oleObj>
          </a:graphicData>
        </a:graphic>
      </p:graphicFrame>
      <p:sp>
        <p:nvSpPr>
          <p:cNvPr id="11273" name="Rectangle 9"/>
          <p:cNvSpPr>
            <a:spLocks noChangeArrowheads="1"/>
          </p:cNvSpPr>
          <p:nvPr/>
        </p:nvSpPr>
        <p:spPr bwMode="auto">
          <a:xfrm>
            <a:off x="295275" y="4054475"/>
            <a:ext cx="8467725" cy="822325"/>
          </a:xfrm>
          <a:prstGeom prst="rect">
            <a:avLst/>
          </a:prstGeom>
          <a:noFill/>
          <a:ln w="9525">
            <a:noFill/>
            <a:miter lim="800000"/>
            <a:headEnd/>
            <a:tailEnd/>
          </a:ln>
          <a:effectLst/>
        </p:spPr>
        <p:txBody>
          <a:bodyPr anchor="ctr">
            <a:spAutoFit/>
          </a:bodyPr>
          <a:lstStyle/>
          <a:p>
            <a:pPr eaLnBrk="1" hangingPunct="1"/>
            <a:r>
              <a:rPr lang="en-US" sz="2400">
                <a:latin typeface="Arial" charset="0"/>
              </a:rPr>
              <a:t>The ethanol production is assumed to be proportional to the amount of sugars consumed</a:t>
            </a:r>
          </a:p>
        </p:txBody>
      </p:sp>
      <p:sp>
        <p:nvSpPr>
          <p:cNvPr id="11275" name="Rectangle 11"/>
          <p:cNvSpPr>
            <a:spLocks noChangeArrowheads="1"/>
          </p:cNvSpPr>
          <p:nvPr/>
        </p:nvSpPr>
        <p:spPr bwMode="auto">
          <a:xfrm>
            <a:off x="0" y="33147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1274" name="Object 10"/>
          <p:cNvGraphicFramePr>
            <a:graphicFrameLocks noChangeAspect="1"/>
          </p:cNvGraphicFramePr>
          <p:nvPr/>
        </p:nvGraphicFramePr>
        <p:xfrm>
          <a:off x="1371600" y="5257800"/>
          <a:ext cx="7058025" cy="508000"/>
        </p:xfrm>
        <a:graphic>
          <a:graphicData uri="http://schemas.openxmlformats.org/presentationml/2006/ole">
            <p:oleObj spid="_x0000_s11274" name="Equation" r:id="rId6" imgW="3175000" imgH="228600" progId="Equation.DSMT4">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5"/>
          <p:cNvSpPr>
            <a:spLocks noChangeArrowheads="1"/>
          </p:cNvSpPr>
          <p:nvPr/>
        </p:nvSpPr>
        <p:spPr bwMode="auto">
          <a:xfrm>
            <a:off x="533400" y="533400"/>
            <a:ext cx="8001000" cy="1187450"/>
          </a:xfrm>
          <a:prstGeom prst="rect">
            <a:avLst/>
          </a:prstGeom>
          <a:noFill/>
          <a:ln w="9525">
            <a:noFill/>
            <a:miter lim="800000"/>
            <a:headEnd/>
            <a:tailEnd/>
          </a:ln>
          <a:effectLst/>
        </p:spPr>
        <p:txBody>
          <a:bodyPr>
            <a:spAutoFit/>
          </a:bodyPr>
          <a:lstStyle/>
          <a:p>
            <a:pPr eaLnBrk="1" hangingPunct="1"/>
            <a:r>
              <a:rPr lang="en-US" sz="2400">
                <a:latin typeface="Arial" charset="0"/>
              </a:rPr>
              <a:t>The batch temperature (</a:t>
            </a:r>
            <a:r>
              <a:rPr lang="en-US" sz="2400" i="1">
                <a:latin typeface="Arial" charset="0"/>
              </a:rPr>
              <a:t>T</a:t>
            </a:r>
            <a:r>
              <a:rPr lang="en-US" sz="2400">
                <a:latin typeface="Arial" charset="0"/>
              </a:rPr>
              <a:t>) is given by an energy balance which includes the heat of reaction effects and the cooling capacity which is control on the process.</a:t>
            </a:r>
          </a:p>
        </p:txBody>
      </p:sp>
      <p:sp>
        <p:nvSpPr>
          <p:cNvPr id="12295" name="Rectangle 7"/>
          <p:cNvSpPr>
            <a:spLocks noChangeArrowheads="1"/>
          </p:cNvSpPr>
          <p:nvPr/>
        </p:nvSpPr>
        <p:spPr bwMode="auto">
          <a:xfrm>
            <a:off x="0" y="32004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2294" name="Object 6"/>
          <p:cNvGraphicFramePr>
            <a:graphicFrameLocks noChangeAspect="1"/>
          </p:cNvGraphicFramePr>
          <p:nvPr/>
        </p:nvGraphicFramePr>
        <p:xfrm>
          <a:off x="914400" y="2209800"/>
          <a:ext cx="7772400" cy="984250"/>
        </p:xfrm>
        <a:graphic>
          <a:graphicData uri="http://schemas.openxmlformats.org/presentationml/2006/ole">
            <p:oleObj spid="_x0000_s12294" name="Equation" r:id="rId4" imgW="3606800" imgH="457200" progId="Equation.DSMT4">
              <p:embed/>
            </p:oleObj>
          </a:graphicData>
        </a:graphic>
      </p:graphicFrame>
      <p:sp>
        <p:nvSpPr>
          <p:cNvPr id="12297" name="Rectangle 9"/>
          <p:cNvSpPr>
            <a:spLocks noChangeArrowheads="1"/>
          </p:cNvSpPr>
          <p:nvPr/>
        </p:nvSpPr>
        <p:spPr bwMode="auto">
          <a:xfrm>
            <a:off x="609600" y="3643313"/>
            <a:ext cx="8077200" cy="822325"/>
          </a:xfrm>
          <a:prstGeom prst="rect">
            <a:avLst/>
          </a:prstGeom>
          <a:noFill/>
          <a:ln w="9525">
            <a:noFill/>
            <a:miter lim="800000"/>
            <a:headEnd/>
            <a:tailEnd/>
          </a:ln>
          <a:effectLst/>
        </p:spPr>
        <p:txBody>
          <a:bodyPr anchor="ctr">
            <a:spAutoFit/>
          </a:bodyPr>
          <a:lstStyle/>
          <a:p>
            <a:pPr eaLnBrk="1" hangingPunct="1"/>
            <a:r>
              <a:rPr lang="en-US" sz="2400">
                <a:latin typeface="Arial" charset="0"/>
                <a:cs typeface="Times New Roman" pitchFamily="18" charset="0"/>
              </a:rPr>
              <a:t>Here </a:t>
            </a:r>
            <a:r>
              <a:rPr lang="en-US" sz="2400" i="1">
                <a:latin typeface="Arial" charset="0"/>
                <a:cs typeface="Times New Roman" pitchFamily="18" charset="0"/>
              </a:rPr>
              <a:t>u</a:t>
            </a:r>
            <a:r>
              <a:rPr lang="en-US" sz="2400">
                <a:latin typeface="Arial" charset="0"/>
                <a:cs typeface="Times New Roman" pitchFamily="18" charset="0"/>
              </a:rPr>
              <a:t> is the control variable of the cooling rate per volume per degree, and </a:t>
            </a:r>
            <a:endParaRPr lang="en-US" sz="2400">
              <a:latin typeface="Arial" charset="0"/>
            </a:endParaRPr>
          </a:p>
        </p:txBody>
      </p:sp>
      <p:graphicFrame>
        <p:nvGraphicFramePr>
          <p:cNvPr id="12296" name="Object 8"/>
          <p:cNvGraphicFramePr>
            <a:graphicFrameLocks noChangeAspect="1"/>
          </p:cNvGraphicFramePr>
          <p:nvPr/>
        </p:nvGraphicFramePr>
        <p:xfrm>
          <a:off x="4038600" y="4114800"/>
          <a:ext cx="254000" cy="381000"/>
        </p:xfrm>
        <a:graphic>
          <a:graphicData uri="http://schemas.openxmlformats.org/presentationml/2006/ole">
            <p:oleObj spid="_x0000_s12296" name="Equation" r:id="rId5" imgW="152334" imgH="228501" progId="Equation.DSMT4">
              <p:embed/>
            </p:oleObj>
          </a:graphicData>
        </a:graphic>
      </p:graphicFrame>
      <p:sp>
        <p:nvSpPr>
          <p:cNvPr id="12298" name="Rectangle 10"/>
          <p:cNvSpPr>
            <a:spLocks noChangeArrowheads="1"/>
          </p:cNvSpPr>
          <p:nvPr/>
        </p:nvSpPr>
        <p:spPr bwMode="auto">
          <a:xfrm>
            <a:off x="4357688" y="4038600"/>
            <a:ext cx="3795712" cy="457200"/>
          </a:xfrm>
          <a:prstGeom prst="rect">
            <a:avLst/>
          </a:prstGeom>
          <a:noFill/>
          <a:ln w="9525">
            <a:noFill/>
            <a:miter lim="800000"/>
            <a:headEnd/>
            <a:tailEnd/>
          </a:ln>
          <a:effectLst/>
        </p:spPr>
        <p:txBody>
          <a:bodyPr wrap="none" anchor="ctr">
            <a:spAutoFit/>
          </a:bodyPr>
          <a:lstStyle/>
          <a:p>
            <a:pPr eaLnBrk="1" hangingPunct="1"/>
            <a:r>
              <a:rPr lang="en-US" sz="1200">
                <a:latin typeface="Arial" charset="0"/>
                <a:cs typeface="Times New Roman" pitchFamily="18" charset="0"/>
              </a:rPr>
              <a:t> </a:t>
            </a:r>
            <a:r>
              <a:rPr lang="en-US" sz="2400">
                <a:latin typeface="Arial" charset="0"/>
                <a:cs typeface="Times New Roman" pitchFamily="18" charset="0"/>
              </a:rPr>
              <a:t>is the coolant temperature</a:t>
            </a:r>
            <a:r>
              <a:rPr lang="en-US" sz="1200">
                <a:latin typeface="Arial" charset="0"/>
                <a:cs typeface="Times New Roman" pitchFamily="18" charset="0"/>
              </a:rPr>
              <a:t>.</a:t>
            </a:r>
            <a:endParaRPr lang="en-US">
              <a:latin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ChangeArrowheads="1"/>
          </p:cNvSpPr>
          <p:nvPr/>
        </p:nvSpPr>
        <p:spPr bwMode="auto">
          <a:xfrm>
            <a:off x="3352800" y="381000"/>
            <a:ext cx="2379663" cy="457200"/>
          </a:xfrm>
          <a:prstGeom prst="rect">
            <a:avLst/>
          </a:prstGeom>
          <a:noFill/>
          <a:ln w="9525">
            <a:noFill/>
            <a:miter lim="800000"/>
            <a:headEnd/>
            <a:tailEnd/>
          </a:ln>
          <a:effectLst/>
        </p:spPr>
        <p:txBody>
          <a:bodyPr wrap="none" anchor="ctr">
            <a:spAutoFit/>
          </a:bodyPr>
          <a:lstStyle/>
          <a:p>
            <a:pPr eaLnBrk="1" hangingPunct="1"/>
            <a:r>
              <a:rPr lang="en-US" sz="2400" b="1">
                <a:latin typeface="Arial" charset="0"/>
              </a:rPr>
              <a:t>Nutrient Model</a:t>
            </a:r>
            <a:r>
              <a:rPr lang="en-US">
                <a:latin typeface="Arial" charset="0"/>
              </a:rPr>
              <a:t> </a:t>
            </a:r>
          </a:p>
        </p:txBody>
      </p:sp>
      <p:sp>
        <p:nvSpPr>
          <p:cNvPr id="13317" name="Rectangle 5"/>
          <p:cNvSpPr>
            <a:spLocks noChangeArrowheads="1"/>
          </p:cNvSpPr>
          <p:nvPr/>
        </p:nvSpPr>
        <p:spPr bwMode="auto">
          <a:xfrm>
            <a:off x="228600" y="1143000"/>
            <a:ext cx="8610600" cy="2647950"/>
          </a:xfrm>
          <a:prstGeom prst="rect">
            <a:avLst/>
          </a:prstGeom>
          <a:noFill/>
          <a:ln w="9525">
            <a:noFill/>
            <a:miter lim="800000"/>
            <a:headEnd/>
            <a:tailEnd/>
          </a:ln>
          <a:effectLst/>
        </p:spPr>
        <p:txBody>
          <a:bodyPr anchor="ctr">
            <a:spAutoFit/>
          </a:bodyPr>
          <a:lstStyle/>
          <a:p>
            <a:pPr eaLnBrk="1" hangingPunct="1"/>
            <a:r>
              <a:rPr lang="en-US" sz="2400">
                <a:latin typeface="Arial" charset="0"/>
              </a:rPr>
              <a:t>Amino acids have been shown to affect the formation of flavor compounds (Ayrapaa, 1961).  Therefore, a specific nutrient model is used for the amino acids of leucine (L), isoleucine (I) and valine (V).  The amino acid assimilation is assumed to be negatively proportional to the growth rate, limited by the availability of the amino acid in the media and with a lag phase at the beginning of fermentation.</a:t>
            </a:r>
            <a:r>
              <a:rPr lang="en-US">
                <a:latin typeface="Arial" charset="0"/>
              </a:rPr>
              <a:t> </a:t>
            </a:r>
          </a:p>
        </p:txBody>
      </p:sp>
      <p:sp>
        <p:nvSpPr>
          <p:cNvPr id="13319" name="Rectangle 7"/>
          <p:cNvSpPr>
            <a:spLocks noChangeArrowheads="1"/>
          </p:cNvSpPr>
          <p:nvPr/>
        </p:nvSpPr>
        <p:spPr bwMode="auto">
          <a:xfrm>
            <a:off x="0" y="2767013"/>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3318" name="Object 6"/>
          <p:cNvGraphicFramePr>
            <a:graphicFrameLocks noChangeAspect="1"/>
          </p:cNvGraphicFramePr>
          <p:nvPr/>
        </p:nvGraphicFramePr>
        <p:xfrm>
          <a:off x="2333625" y="3886200"/>
          <a:ext cx="2619375" cy="2233613"/>
        </p:xfrm>
        <a:graphic>
          <a:graphicData uri="http://schemas.openxmlformats.org/presentationml/2006/ole">
            <p:oleObj spid="_x0000_s13318" name="Equation" r:id="rId4" imgW="1548728" imgH="1320227" progId="Equation.DSMT4">
              <p:embed/>
            </p:oleObj>
          </a:graphicData>
        </a:graphic>
      </p:graphicFrame>
      <p:sp>
        <p:nvSpPr>
          <p:cNvPr id="13321" name="Rectangle 9"/>
          <p:cNvSpPr>
            <a:spLocks noChangeArrowheads="1"/>
          </p:cNvSpPr>
          <p:nvPr/>
        </p:nvSpPr>
        <p:spPr bwMode="auto">
          <a:xfrm>
            <a:off x="0" y="3262313"/>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3320" name="Object 8"/>
          <p:cNvGraphicFramePr>
            <a:graphicFrameLocks noChangeAspect="1"/>
          </p:cNvGraphicFramePr>
          <p:nvPr/>
        </p:nvGraphicFramePr>
        <p:xfrm>
          <a:off x="3162300" y="6161088"/>
          <a:ext cx="1181100" cy="544512"/>
        </p:xfrm>
        <a:graphic>
          <a:graphicData uri="http://schemas.openxmlformats.org/presentationml/2006/ole">
            <p:oleObj spid="_x0000_s13320" name="Equation" r:id="rId5" imgW="723586" imgH="330057" progId="Equation.DSMT4">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ChangeArrowheads="1"/>
          </p:cNvSpPr>
          <p:nvPr/>
        </p:nvSpPr>
        <p:spPr bwMode="auto">
          <a:xfrm>
            <a:off x="381000" y="563563"/>
            <a:ext cx="8534400" cy="2647950"/>
          </a:xfrm>
          <a:prstGeom prst="rect">
            <a:avLst/>
          </a:prstGeom>
          <a:noFill/>
          <a:ln w="9525">
            <a:noFill/>
            <a:miter lim="800000"/>
            <a:headEnd/>
            <a:tailEnd/>
          </a:ln>
          <a:effectLst/>
        </p:spPr>
        <p:txBody>
          <a:bodyPr anchor="ctr">
            <a:spAutoFit/>
          </a:bodyPr>
          <a:lstStyle/>
          <a:p>
            <a:pPr eaLnBrk="1" hangingPunct="1"/>
            <a:r>
              <a:rPr lang="en-US" sz="2400" i="1">
                <a:latin typeface="Arial" charset="0"/>
              </a:rPr>
              <a:t>Fusel Alcohols  </a:t>
            </a:r>
            <a:r>
              <a:rPr lang="en-US" sz="2400">
                <a:latin typeface="Arial" charset="0"/>
              </a:rPr>
              <a:t>Fusel alcohols are undesirable species since they contribute a plastic, solvent like flavor and are suspected to contribute to negative physiological symptoms.  The model assumes production proportional to the appropriate amino acid uptake rate (Gee and Ramirez, 1994).  The fusel alcohols considered are isobutyl alcohol (</a:t>
            </a:r>
            <a:r>
              <a:rPr lang="en-US" sz="2400" i="1">
                <a:latin typeface="Arial" charset="0"/>
              </a:rPr>
              <a:t>IB</a:t>
            </a:r>
            <a:r>
              <a:rPr lang="en-US" sz="2400">
                <a:latin typeface="Arial" charset="0"/>
              </a:rPr>
              <a:t>), isoamyl alcohol (</a:t>
            </a:r>
            <a:r>
              <a:rPr lang="en-US" sz="2400" i="1">
                <a:latin typeface="Arial" charset="0"/>
              </a:rPr>
              <a:t>IA</a:t>
            </a:r>
            <a:r>
              <a:rPr lang="en-US" sz="2400">
                <a:latin typeface="Arial" charset="0"/>
              </a:rPr>
              <a:t>), 2-methyl-1-butanol (</a:t>
            </a:r>
            <a:r>
              <a:rPr lang="en-US" sz="2400" i="1">
                <a:latin typeface="Arial" charset="0"/>
              </a:rPr>
              <a:t>MB</a:t>
            </a:r>
            <a:r>
              <a:rPr lang="en-US" sz="2400">
                <a:latin typeface="Arial" charset="0"/>
              </a:rPr>
              <a:t>), and propanol (</a:t>
            </a:r>
            <a:r>
              <a:rPr lang="en-US" sz="2400" i="1">
                <a:latin typeface="Arial" charset="0"/>
              </a:rPr>
              <a:t>P</a:t>
            </a:r>
            <a:r>
              <a:rPr lang="en-US" sz="2400">
                <a:latin typeface="Arial" charset="0"/>
              </a:rPr>
              <a:t>).</a:t>
            </a:r>
          </a:p>
        </p:txBody>
      </p:sp>
      <p:sp>
        <p:nvSpPr>
          <p:cNvPr id="14342" name="Rectangle 6"/>
          <p:cNvSpPr>
            <a:spLocks noChangeArrowheads="1"/>
          </p:cNvSpPr>
          <p:nvPr/>
        </p:nvSpPr>
        <p:spPr bwMode="auto">
          <a:xfrm>
            <a:off x="0" y="25146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4341" name="Object 5"/>
          <p:cNvGraphicFramePr>
            <a:graphicFrameLocks noChangeAspect="1"/>
          </p:cNvGraphicFramePr>
          <p:nvPr/>
        </p:nvGraphicFramePr>
        <p:xfrm>
          <a:off x="2667000" y="3505200"/>
          <a:ext cx="2428875" cy="3429000"/>
        </p:xfrm>
        <a:graphic>
          <a:graphicData uri="http://schemas.openxmlformats.org/presentationml/2006/ole">
            <p:oleObj spid="_x0000_s14341" name="Equation" r:id="rId4" imgW="1295400" imgH="1828800" progId="Equation.DSMT4">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381000" y="457200"/>
            <a:ext cx="8534400" cy="2647950"/>
          </a:xfrm>
          <a:prstGeom prst="rect">
            <a:avLst/>
          </a:prstGeom>
          <a:noFill/>
          <a:ln w="9525">
            <a:noFill/>
            <a:miter lim="800000"/>
            <a:headEnd/>
            <a:tailEnd/>
          </a:ln>
          <a:effectLst/>
        </p:spPr>
        <p:txBody>
          <a:bodyPr anchor="ctr">
            <a:spAutoFit/>
          </a:bodyPr>
          <a:lstStyle/>
          <a:p>
            <a:pPr eaLnBrk="1" hangingPunct="1"/>
            <a:r>
              <a:rPr lang="en-US" sz="2400" i="1">
                <a:latin typeface="Arial" charset="0"/>
              </a:rPr>
              <a:t>Esters </a:t>
            </a:r>
            <a:r>
              <a:rPr lang="en-US" sz="2400">
                <a:latin typeface="Arial" charset="0"/>
              </a:rPr>
              <a:t> Esters are desirable flavor compounds since they contribute a great deal to beer aroma and add a full bodied character to beer.  Three esters are considered in the model and are ethyl acetate (EA), ethyl caproate (EC) and isoamyl acetate (IAc).  They are modeled as proportional to either sugar consumption rates or biomass growth rate or appropriate fusel alcohol consumption rate.</a:t>
            </a:r>
          </a:p>
        </p:txBody>
      </p:sp>
      <p:sp>
        <p:nvSpPr>
          <p:cNvPr id="15366" name="Rectangle 6"/>
          <p:cNvSpPr>
            <a:spLocks noChangeArrowheads="1"/>
          </p:cNvSpPr>
          <p:nvPr/>
        </p:nvSpPr>
        <p:spPr bwMode="auto">
          <a:xfrm>
            <a:off x="0" y="28194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5365" name="Object 5"/>
          <p:cNvGraphicFramePr>
            <a:graphicFrameLocks noChangeAspect="1"/>
          </p:cNvGraphicFramePr>
          <p:nvPr/>
        </p:nvGraphicFramePr>
        <p:xfrm>
          <a:off x="3048000" y="3581400"/>
          <a:ext cx="2971800" cy="2160588"/>
        </p:xfrm>
        <a:graphic>
          <a:graphicData uri="http://schemas.openxmlformats.org/presentationml/2006/ole">
            <p:oleObj spid="_x0000_s15365" name="Equation" r:id="rId4" imgW="1676160" imgH="1218960" progId="Equation.DSMT4">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ChangeArrowheads="1"/>
          </p:cNvSpPr>
          <p:nvPr/>
        </p:nvSpPr>
        <p:spPr bwMode="auto">
          <a:xfrm>
            <a:off x="152400" y="228600"/>
            <a:ext cx="8686800" cy="2282825"/>
          </a:xfrm>
          <a:prstGeom prst="rect">
            <a:avLst/>
          </a:prstGeom>
          <a:noFill/>
          <a:ln w="9525">
            <a:noFill/>
            <a:miter lim="800000"/>
            <a:headEnd/>
            <a:tailEnd/>
          </a:ln>
          <a:effectLst/>
        </p:spPr>
        <p:txBody>
          <a:bodyPr anchor="ctr">
            <a:spAutoFit/>
          </a:bodyPr>
          <a:lstStyle/>
          <a:p>
            <a:pPr eaLnBrk="1" hangingPunct="1"/>
            <a:r>
              <a:rPr lang="en-US" sz="2400" i="1">
                <a:latin typeface="Arial" charset="0"/>
              </a:rPr>
              <a:t>Vicinal Diketones </a:t>
            </a:r>
            <a:r>
              <a:rPr lang="en-US" sz="2400">
                <a:latin typeface="Arial" charset="0"/>
              </a:rPr>
              <a:t>  Vicinal diketones (VDK) are considered undesirable flavor compounds in high concentrations.  They add a buttery flavor to beer.  All vicinal diketones are lumped together as one flavor species and are assumed to be produced proportional to the growth rate and consumed proportional to their own concentration</a:t>
            </a:r>
            <a:r>
              <a:rPr lang="en-US">
                <a:latin typeface="Arial" charset="0"/>
              </a:rPr>
              <a:t>.</a:t>
            </a:r>
          </a:p>
        </p:txBody>
      </p:sp>
      <p:sp>
        <p:nvSpPr>
          <p:cNvPr id="16390" name="Rectangle 6"/>
          <p:cNvSpPr>
            <a:spLocks noChangeArrowheads="1"/>
          </p:cNvSpPr>
          <p:nvPr/>
        </p:nvSpPr>
        <p:spPr bwMode="auto">
          <a:xfrm>
            <a:off x="0" y="323373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6389" name="Object 5"/>
          <p:cNvGraphicFramePr>
            <a:graphicFrameLocks noChangeAspect="1"/>
          </p:cNvGraphicFramePr>
          <p:nvPr/>
        </p:nvGraphicFramePr>
        <p:xfrm>
          <a:off x="2514600" y="2819400"/>
          <a:ext cx="4029075" cy="768350"/>
        </p:xfrm>
        <a:graphic>
          <a:graphicData uri="http://schemas.openxmlformats.org/presentationml/2006/ole">
            <p:oleObj spid="_x0000_s16389" name="Equation" r:id="rId4" imgW="2044700" imgH="393700" progId="Equation.DSMT4">
              <p:embed/>
            </p:oleObj>
          </a:graphicData>
        </a:graphic>
      </p:graphicFrame>
      <p:sp>
        <p:nvSpPr>
          <p:cNvPr id="16391" name="Rectangle 7"/>
          <p:cNvSpPr>
            <a:spLocks noChangeArrowheads="1"/>
          </p:cNvSpPr>
          <p:nvPr/>
        </p:nvSpPr>
        <p:spPr bwMode="auto">
          <a:xfrm>
            <a:off x="304800" y="3703638"/>
            <a:ext cx="8458200" cy="1917700"/>
          </a:xfrm>
          <a:prstGeom prst="rect">
            <a:avLst/>
          </a:prstGeom>
          <a:noFill/>
          <a:ln w="9525">
            <a:noFill/>
            <a:miter lim="800000"/>
            <a:headEnd/>
            <a:tailEnd/>
          </a:ln>
          <a:effectLst/>
        </p:spPr>
        <p:txBody>
          <a:bodyPr anchor="ctr">
            <a:spAutoFit/>
          </a:bodyPr>
          <a:lstStyle/>
          <a:p>
            <a:pPr eaLnBrk="1" hangingPunct="1"/>
            <a:r>
              <a:rPr lang="en-US" sz="2400" i="1">
                <a:latin typeface="Arial" charset="0"/>
              </a:rPr>
              <a:t>Acetaldehyde</a:t>
            </a:r>
            <a:r>
              <a:rPr lang="en-US" sz="2400">
                <a:latin typeface="Arial" charset="0"/>
              </a:rPr>
              <a:t>  Acetaldehyde (AAl) exhibits similar dynamics to that of VDK in that it is produced early in the fermentation and then consumed later in the fermentation.  Acetaldehyde contributes a grassy flavor to beer and high concentrations are not desirable</a:t>
            </a:r>
            <a:r>
              <a:rPr lang="en-US">
                <a:latin typeface="Arial" charset="0"/>
              </a:rPr>
              <a:t> </a:t>
            </a:r>
          </a:p>
        </p:txBody>
      </p:sp>
      <p:sp>
        <p:nvSpPr>
          <p:cNvPr id="16393" name="Rectangle 9"/>
          <p:cNvSpPr>
            <a:spLocks noChangeArrowheads="1"/>
          </p:cNvSpPr>
          <p:nvPr/>
        </p:nvSpPr>
        <p:spPr bwMode="auto">
          <a:xfrm>
            <a:off x="0" y="323373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6392" name="Object 8"/>
          <p:cNvGraphicFramePr>
            <a:graphicFrameLocks noChangeAspect="1"/>
          </p:cNvGraphicFramePr>
          <p:nvPr/>
        </p:nvGraphicFramePr>
        <p:xfrm>
          <a:off x="2209800" y="5857875"/>
          <a:ext cx="4724400" cy="741363"/>
        </p:xfrm>
        <a:graphic>
          <a:graphicData uri="http://schemas.openxmlformats.org/presentationml/2006/ole">
            <p:oleObj spid="_x0000_s16392" name="Equation" r:id="rId5" imgW="2489200" imgH="393700" progId="Equation.DSMT4">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lstStyle/>
          <a:p>
            <a:r>
              <a:rPr lang="en-US" sz="4000"/>
              <a:t>Sequential Quadratic Programming</a:t>
            </a:r>
          </a:p>
        </p:txBody>
      </p:sp>
      <p:sp>
        <p:nvSpPr>
          <p:cNvPr id="17413" name="Rectangle 5"/>
          <p:cNvSpPr>
            <a:spLocks noChangeArrowheads="1"/>
          </p:cNvSpPr>
          <p:nvPr/>
        </p:nvSpPr>
        <p:spPr bwMode="auto">
          <a:xfrm>
            <a:off x="152400" y="1844675"/>
            <a:ext cx="8763000" cy="3990975"/>
          </a:xfrm>
          <a:prstGeom prst="rect">
            <a:avLst/>
          </a:prstGeom>
          <a:noFill/>
          <a:ln w="9525">
            <a:noFill/>
            <a:miter lim="800000"/>
            <a:headEnd/>
            <a:tailEnd/>
          </a:ln>
          <a:effectLst/>
        </p:spPr>
        <p:txBody>
          <a:bodyPr anchor="ctr">
            <a:spAutoFit/>
          </a:bodyPr>
          <a:lstStyle/>
          <a:p>
            <a:pPr eaLnBrk="1" hangingPunct="1"/>
            <a:r>
              <a:rPr lang="en-US" sz="3200">
                <a:latin typeface="Arial" charset="0"/>
              </a:rPr>
              <a:t>Sequential quadratic programming is known to be a </a:t>
            </a:r>
            <a:r>
              <a:rPr lang="en-US" sz="3200">
                <a:solidFill>
                  <a:schemeClr val="hlink"/>
                </a:solidFill>
                <a:latin typeface="Arial" charset="0"/>
              </a:rPr>
              <a:t>very effective</a:t>
            </a:r>
            <a:r>
              <a:rPr lang="en-US" sz="3200">
                <a:latin typeface="Arial" charset="0"/>
              </a:rPr>
              <a:t> and efficient means of optimization of systems with </a:t>
            </a:r>
            <a:r>
              <a:rPr lang="en-US" sz="3200">
                <a:solidFill>
                  <a:schemeClr val="hlink"/>
                </a:solidFill>
                <a:latin typeface="Arial" charset="0"/>
              </a:rPr>
              <a:t>constraints</a:t>
            </a:r>
            <a:r>
              <a:rPr lang="en-US" sz="3200">
                <a:latin typeface="Arial" charset="0"/>
              </a:rPr>
              <a:t>.  The main draw back is that it tends to converge to local rather than global optima.  If a </a:t>
            </a:r>
            <a:r>
              <a:rPr lang="en-US" sz="3200">
                <a:solidFill>
                  <a:schemeClr val="hlink"/>
                </a:solidFill>
                <a:latin typeface="Arial" charset="0"/>
              </a:rPr>
              <a:t>good initial guess</a:t>
            </a:r>
            <a:r>
              <a:rPr lang="en-US" sz="3200">
                <a:latin typeface="Arial" charset="0"/>
              </a:rPr>
              <a:t> is available then this method is an excellent choice for direct dynamic optimization.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ChangeArrowheads="1"/>
          </p:cNvSpPr>
          <p:nvPr/>
        </p:nvSpPr>
        <p:spPr bwMode="auto">
          <a:xfrm>
            <a:off x="1477963" y="625475"/>
            <a:ext cx="6026150" cy="731838"/>
          </a:xfrm>
          <a:prstGeom prst="rect">
            <a:avLst/>
          </a:prstGeom>
          <a:noFill/>
          <a:ln w="9525">
            <a:noFill/>
            <a:miter lim="800000"/>
            <a:headEnd/>
            <a:tailEnd/>
          </a:ln>
          <a:effectLst/>
        </p:spPr>
        <p:txBody>
          <a:bodyPr wrap="none" anchor="ctr">
            <a:spAutoFit/>
          </a:bodyPr>
          <a:lstStyle/>
          <a:p>
            <a:pPr algn="ctr" eaLnBrk="1" hangingPunct="1"/>
            <a:r>
              <a:rPr lang="en-US" sz="2400" b="1">
                <a:latin typeface="Arial" charset="0"/>
              </a:rPr>
              <a:t>Optimal Control Using a Growth Model</a:t>
            </a:r>
          </a:p>
          <a:p>
            <a:pPr algn="ctr" eaLnBrk="1" hangingPunct="1"/>
            <a:r>
              <a:rPr lang="en-US">
                <a:latin typeface="Arial" charset="0"/>
              </a:rPr>
              <a:t>Ramirez and Gee, 1988; Ramirez and Maciejowski, 2007 </a:t>
            </a:r>
          </a:p>
        </p:txBody>
      </p:sp>
      <p:pic>
        <p:nvPicPr>
          <p:cNvPr id="20485" name="Picture 5" descr="optimal_temp_growth"/>
          <p:cNvPicPr>
            <a:picLocks noChangeAspect="1" noChangeArrowheads="1"/>
          </p:cNvPicPr>
          <p:nvPr/>
        </p:nvPicPr>
        <p:blipFill>
          <a:blip r:embed="rId4" cstate="print"/>
          <a:srcRect/>
          <a:stretch>
            <a:fillRect/>
          </a:stretch>
        </p:blipFill>
        <p:spPr bwMode="auto">
          <a:xfrm>
            <a:off x="76200" y="3178175"/>
            <a:ext cx="4495800" cy="3375025"/>
          </a:xfrm>
          <a:prstGeom prst="rect">
            <a:avLst/>
          </a:prstGeom>
          <a:noFill/>
          <a:ln w="9525">
            <a:noFill/>
            <a:miter lim="800000"/>
            <a:headEnd/>
            <a:tailEnd/>
          </a:ln>
        </p:spPr>
      </p:pic>
      <p:pic>
        <p:nvPicPr>
          <p:cNvPr id="20486" name="Picture 6" descr="growthcontrol"/>
          <p:cNvPicPr>
            <a:picLocks noChangeAspect="1" noChangeArrowheads="1"/>
          </p:cNvPicPr>
          <p:nvPr/>
        </p:nvPicPr>
        <p:blipFill>
          <a:blip r:embed="rId5" cstate="print"/>
          <a:srcRect/>
          <a:stretch>
            <a:fillRect/>
          </a:stretch>
        </p:blipFill>
        <p:spPr bwMode="auto">
          <a:xfrm>
            <a:off x="4648200" y="3184525"/>
            <a:ext cx="4495800" cy="3368675"/>
          </a:xfrm>
          <a:prstGeom prst="rect">
            <a:avLst/>
          </a:prstGeom>
          <a:noFill/>
          <a:ln w="9525">
            <a:noFill/>
            <a:miter lim="800000"/>
            <a:headEnd/>
            <a:tailEnd/>
          </a:ln>
        </p:spPr>
      </p:pic>
      <p:sp>
        <p:nvSpPr>
          <p:cNvPr id="20488" name="Rectangle 8"/>
          <p:cNvSpPr>
            <a:spLocks noChangeArrowheads="1"/>
          </p:cNvSpPr>
          <p:nvPr/>
        </p:nvSpPr>
        <p:spPr bwMode="auto">
          <a:xfrm>
            <a:off x="0" y="330993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20487" name="Object 7"/>
          <p:cNvGraphicFramePr>
            <a:graphicFrameLocks noChangeAspect="1"/>
          </p:cNvGraphicFramePr>
          <p:nvPr/>
        </p:nvGraphicFramePr>
        <p:xfrm>
          <a:off x="762000" y="1371600"/>
          <a:ext cx="1323975" cy="493713"/>
        </p:xfrm>
        <a:graphic>
          <a:graphicData uri="http://schemas.openxmlformats.org/presentationml/2006/ole">
            <p:oleObj spid="_x0000_s20487" name="Equation" r:id="rId6" imgW="634725" imgH="241195" progId="Equation.DSMT4">
              <p:embed/>
            </p:oleObj>
          </a:graphicData>
        </a:graphic>
      </p:graphicFrame>
      <p:sp>
        <p:nvSpPr>
          <p:cNvPr id="20489" name="Rectangle 9"/>
          <p:cNvSpPr>
            <a:spLocks noChangeArrowheads="1"/>
          </p:cNvSpPr>
          <p:nvPr/>
        </p:nvSpPr>
        <p:spPr bwMode="auto">
          <a:xfrm>
            <a:off x="304800" y="2055813"/>
            <a:ext cx="8534400" cy="915987"/>
          </a:xfrm>
          <a:prstGeom prst="rect">
            <a:avLst/>
          </a:prstGeom>
          <a:noFill/>
          <a:ln w="9525">
            <a:noFill/>
            <a:miter lim="800000"/>
            <a:headEnd/>
            <a:tailEnd/>
          </a:ln>
          <a:effectLst/>
        </p:spPr>
        <p:txBody>
          <a:bodyPr anchor="ctr">
            <a:spAutoFit/>
          </a:bodyPr>
          <a:lstStyle/>
          <a:p>
            <a:pPr eaLnBrk="1" hangingPunct="1"/>
            <a:r>
              <a:rPr lang="en-US">
                <a:latin typeface="Arial" charset="0"/>
              </a:rPr>
              <a:t>We used an upper constraint on the cooling capacity of 40 KJ/hr cu m K and a lower bound of zero.  We also employ the nonlinear inequality constraint that the system temperature must be less than or equal to a maximum temperature.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p:cNvSpPr>
            <a:spLocks noChangeArrowheads="1"/>
          </p:cNvSpPr>
          <p:nvPr/>
        </p:nvSpPr>
        <p:spPr bwMode="auto">
          <a:xfrm>
            <a:off x="0" y="329088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21508" name="Object 4"/>
          <p:cNvGraphicFramePr>
            <a:graphicFrameLocks noChangeAspect="1"/>
          </p:cNvGraphicFramePr>
          <p:nvPr/>
        </p:nvGraphicFramePr>
        <p:xfrm>
          <a:off x="1600200" y="533400"/>
          <a:ext cx="5867400" cy="546100"/>
        </p:xfrm>
        <a:graphic>
          <a:graphicData uri="http://schemas.openxmlformats.org/presentationml/2006/ole">
            <p:oleObj spid="_x0000_s21508" name="Equation" r:id="rId4" imgW="2971800" imgH="279400" progId="Equation.DSMT4">
              <p:embed/>
            </p:oleObj>
          </a:graphicData>
        </a:graphic>
      </p:graphicFrame>
      <p:sp>
        <p:nvSpPr>
          <p:cNvPr id="21510" name="Rectangle 6"/>
          <p:cNvSpPr>
            <a:spLocks noGrp="1" noChangeArrowheads="1"/>
          </p:cNvSpPr>
          <p:nvPr>
            <p:ph type="title"/>
          </p:nvPr>
        </p:nvSpPr>
        <p:spPr>
          <a:xfrm>
            <a:off x="1143000" y="-76200"/>
            <a:ext cx="6781800" cy="639763"/>
          </a:xfrm>
        </p:spPr>
        <p:txBody>
          <a:bodyPr/>
          <a:lstStyle/>
          <a:p>
            <a:r>
              <a:rPr lang="en-US" sz="3200"/>
              <a:t>Optimal Flavor Control</a:t>
            </a:r>
          </a:p>
        </p:txBody>
      </p:sp>
      <p:pic>
        <p:nvPicPr>
          <p:cNvPr id="21511" name="Picture 7" descr="optima_flavor_control"/>
          <p:cNvPicPr>
            <a:picLocks noChangeAspect="1" noChangeArrowheads="1"/>
          </p:cNvPicPr>
          <p:nvPr/>
        </p:nvPicPr>
        <p:blipFill>
          <a:blip r:embed="rId5" cstate="print"/>
          <a:srcRect/>
          <a:stretch>
            <a:fillRect/>
          </a:stretch>
        </p:blipFill>
        <p:spPr bwMode="auto">
          <a:xfrm>
            <a:off x="4724400" y="1066800"/>
            <a:ext cx="4191000" cy="3143250"/>
          </a:xfrm>
          <a:prstGeom prst="rect">
            <a:avLst/>
          </a:prstGeom>
          <a:noFill/>
          <a:ln w="9525">
            <a:noFill/>
            <a:miter lim="800000"/>
            <a:headEnd/>
            <a:tailEnd/>
          </a:ln>
        </p:spPr>
      </p:pic>
      <p:pic>
        <p:nvPicPr>
          <p:cNvPr id="21512" name="Picture 8" descr="optimal_temp_flavor"/>
          <p:cNvPicPr>
            <a:picLocks noChangeAspect="1" noChangeArrowheads="1"/>
          </p:cNvPicPr>
          <p:nvPr/>
        </p:nvPicPr>
        <p:blipFill>
          <a:blip r:embed="rId6" cstate="print"/>
          <a:srcRect/>
          <a:stretch>
            <a:fillRect/>
          </a:stretch>
        </p:blipFill>
        <p:spPr bwMode="auto">
          <a:xfrm>
            <a:off x="76200" y="1066800"/>
            <a:ext cx="4191000" cy="3143250"/>
          </a:xfrm>
          <a:prstGeom prst="rect">
            <a:avLst/>
          </a:prstGeom>
          <a:noFill/>
          <a:ln w="9525">
            <a:noFill/>
            <a:miter lim="800000"/>
            <a:headEnd/>
            <a:tailEnd/>
          </a:ln>
        </p:spPr>
      </p:pic>
      <p:sp>
        <p:nvSpPr>
          <p:cNvPr id="21513" name="Rectangle 9"/>
          <p:cNvSpPr>
            <a:spLocks noChangeArrowheads="1"/>
          </p:cNvSpPr>
          <p:nvPr/>
        </p:nvSpPr>
        <p:spPr bwMode="auto">
          <a:xfrm>
            <a:off x="304800" y="4191000"/>
            <a:ext cx="8686800" cy="1190625"/>
          </a:xfrm>
          <a:prstGeom prst="rect">
            <a:avLst/>
          </a:prstGeom>
          <a:noFill/>
          <a:ln w="9525">
            <a:noFill/>
            <a:miter lim="800000"/>
            <a:headEnd/>
            <a:tailEnd/>
          </a:ln>
          <a:effectLst/>
        </p:spPr>
        <p:txBody>
          <a:bodyPr anchor="ctr">
            <a:spAutoFit/>
          </a:bodyPr>
          <a:lstStyle/>
          <a:p>
            <a:pPr eaLnBrk="1" hangingPunct="1"/>
            <a:r>
              <a:rPr lang="en-US">
                <a:latin typeface="Arial" charset="0"/>
              </a:rPr>
              <a:t>These optimal conditions resulted in a final ethanol concentration of 762.2 gmole/ cu m which is a 4.8% improvement over the optimal growth value.  The new optimal fusel alcohol concentrations sum to 1.505 which is slightly lower than the growth value of 1.507. </a:t>
            </a:r>
          </a:p>
        </p:txBody>
      </p:sp>
      <p:sp>
        <p:nvSpPr>
          <p:cNvPr id="21514" name="Rectangle 10"/>
          <p:cNvSpPr>
            <a:spLocks noChangeArrowheads="1"/>
          </p:cNvSpPr>
          <p:nvPr/>
        </p:nvSpPr>
        <p:spPr bwMode="auto">
          <a:xfrm>
            <a:off x="304800" y="5332413"/>
            <a:ext cx="8686800" cy="915987"/>
          </a:xfrm>
          <a:prstGeom prst="rect">
            <a:avLst/>
          </a:prstGeom>
          <a:noFill/>
          <a:ln w="9525">
            <a:noFill/>
            <a:miter lim="800000"/>
            <a:headEnd/>
            <a:tailEnd/>
          </a:ln>
          <a:effectLst/>
        </p:spPr>
        <p:txBody>
          <a:bodyPr anchor="ctr">
            <a:spAutoFit/>
          </a:bodyPr>
          <a:lstStyle/>
          <a:p>
            <a:pPr eaLnBrk="1" hangingPunct="1"/>
            <a:r>
              <a:rPr lang="en-US">
                <a:latin typeface="Arial" charset="0"/>
              </a:rPr>
              <a:t>In addition, these optimal conditions resulted in an increase in ester production from 0.2379 gmole/ cu m to 0.2479 gmole/ cu m.  This is an increase of 3.8% in the production of flavor enhancing esters.  </a:t>
            </a:r>
          </a:p>
        </p:txBody>
      </p:sp>
      <p:sp>
        <p:nvSpPr>
          <p:cNvPr id="21515" name="Rectangle 11"/>
          <p:cNvSpPr>
            <a:spLocks noChangeArrowheads="1"/>
          </p:cNvSpPr>
          <p:nvPr/>
        </p:nvSpPr>
        <p:spPr bwMode="auto">
          <a:xfrm>
            <a:off x="228600" y="6202363"/>
            <a:ext cx="8915400" cy="641350"/>
          </a:xfrm>
          <a:prstGeom prst="rect">
            <a:avLst/>
          </a:prstGeom>
          <a:noFill/>
          <a:ln w="9525">
            <a:noFill/>
            <a:miter lim="800000"/>
            <a:headEnd/>
            <a:tailEnd/>
          </a:ln>
          <a:effectLst/>
        </p:spPr>
        <p:txBody>
          <a:bodyPr anchor="ctr">
            <a:spAutoFit/>
          </a:bodyPr>
          <a:lstStyle/>
          <a:p>
            <a:pPr eaLnBrk="1" hangingPunct="1"/>
            <a:r>
              <a:rPr lang="en-US">
                <a:latin typeface="Arial" charset="0"/>
              </a:rPr>
              <a:t>The only draw back with this strategy is that the acetaldehyde final concentration is actually increased by 7.6% and this could give the beer too grassy a flavor.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ChangeArrowheads="1"/>
          </p:cNvSpPr>
          <p:nvPr/>
        </p:nvSpPr>
        <p:spPr bwMode="auto">
          <a:xfrm>
            <a:off x="2667000" y="104775"/>
            <a:ext cx="3748088" cy="519113"/>
          </a:xfrm>
          <a:prstGeom prst="rect">
            <a:avLst/>
          </a:prstGeom>
          <a:noFill/>
          <a:ln w="9525">
            <a:noFill/>
            <a:miter lim="800000"/>
            <a:headEnd/>
            <a:tailEnd/>
          </a:ln>
          <a:effectLst/>
        </p:spPr>
        <p:txBody>
          <a:bodyPr wrap="none">
            <a:spAutoFit/>
          </a:bodyPr>
          <a:lstStyle/>
          <a:p>
            <a:pPr eaLnBrk="1" hangingPunct="1"/>
            <a:r>
              <a:rPr lang="en-US" sz="2800">
                <a:solidFill>
                  <a:schemeClr val="tx2"/>
                </a:solidFill>
                <a:latin typeface="Arial" charset="0"/>
              </a:rPr>
              <a:t>Optimal Flavor Control</a:t>
            </a:r>
          </a:p>
        </p:txBody>
      </p:sp>
      <p:sp>
        <p:nvSpPr>
          <p:cNvPr id="23558" name="Rectangle 6"/>
          <p:cNvSpPr>
            <a:spLocks noChangeArrowheads="1"/>
          </p:cNvSpPr>
          <p:nvPr/>
        </p:nvSpPr>
        <p:spPr bwMode="auto">
          <a:xfrm>
            <a:off x="0" y="329088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23557" name="Object 5"/>
          <p:cNvGraphicFramePr>
            <a:graphicFrameLocks noChangeAspect="1"/>
          </p:cNvGraphicFramePr>
          <p:nvPr/>
        </p:nvGraphicFramePr>
        <p:xfrm>
          <a:off x="762000" y="815975"/>
          <a:ext cx="7572375" cy="555625"/>
        </p:xfrm>
        <a:graphic>
          <a:graphicData uri="http://schemas.openxmlformats.org/presentationml/2006/ole">
            <p:oleObj spid="_x0000_s23557" name="Equation" r:id="rId4" imgW="3759200" imgH="279400" progId="Equation.DSMT4">
              <p:embed/>
            </p:oleObj>
          </a:graphicData>
        </a:graphic>
      </p:graphicFrame>
      <p:pic>
        <p:nvPicPr>
          <p:cNvPr id="23559" name="Picture 7" descr="optimal_control_AAl"/>
          <p:cNvPicPr>
            <a:picLocks noChangeAspect="1" noChangeArrowheads="1"/>
          </p:cNvPicPr>
          <p:nvPr/>
        </p:nvPicPr>
        <p:blipFill>
          <a:blip r:embed="rId5" cstate="print"/>
          <a:srcRect/>
          <a:stretch>
            <a:fillRect/>
          </a:stretch>
        </p:blipFill>
        <p:spPr bwMode="auto">
          <a:xfrm>
            <a:off x="4838700" y="1371600"/>
            <a:ext cx="4076700" cy="3060700"/>
          </a:xfrm>
          <a:prstGeom prst="rect">
            <a:avLst/>
          </a:prstGeom>
          <a:noFill/>
          <a:ln w="9525">
            <a:noFill/>
            <a:miter lim="800000"/>
            <a:headEnd/>
            <a:tailEnd/>
          </a:ln>
        </p:spPr>
      </p:pic>
      <p:pic>
        <p:nvPicPr>
          <p:cNvPr id="23560" name="Picture 8" descr="optimal_temp_AAl"/>
          <p:cNvPicPr>
            <a:picLocks noChangeAspect="1" noChangeArrowheads="1"/>
          </p:cNvPicPr>
          <p:nvPr/>
        </p:nvPicPr>
        <p:blipFill>
          <a:blip r:embed="rId6" cstate="print"/>
          <a:srcRect/>
          <a:stretch>
            <a:fillRect/>
          </a:stretch>
        </p:blipFill>
        <p:spPr bwMode="auto">
          <a:xfrm>
            <a:off x="76200" y="1371600"/>
            <a:ext cx="4191000" cy="3143250"/>
          </a:xfrm>
          <a:prstGeom prst="rect">
            <a:avLst/>
          </a:prstGeom>
          <a:noFill/>
          <a:ln w="9525">
            <a:noFill/>
            <a:miter lim="800000"/>
            <a:headEnd/>
            <a:tailEnd/>
          </a:ln>
        </p:spPr>
      </p:pic>
      <p:sp>
        <p:nvSpPr>
          <p:cNvPr id="23561" name="Rectangle 9"/>
          <p:cNvSpPr>
            <a:spLocks noChangeArrowheads="1"/>
          </p:cNvSpPr>
          <p:nvPr/>
        </p:nvSpPr>
        <p:spPr bwMode="auto">
          <a:xfrm>
            <a:off x="304800" y="4495800"/>
            <a:ext cx="8534400" cy="1190625"/>
          </a:xfrm>
          <a:prstGeom prst="rect">
            <a:avLst/>
          </a:prstGeom>
          <a:noFill/>
          <a:ln w="9525">
            <a:noFill/>
            <a:miter lim="800000"/>
            <a:headEnd/>
            <a:tailEnd/>
          </a:ln>
          <a:effectLst/>
        </p:spPr>
        <p:txBody>
          <a:bodyPr anchor="ctr">
            <a:spAutoFit/>
          </a:bodyPr>
          <a:lstStyle/>
          <a:p>
            <a:pPr eaLnBrk="1" hangingPunct="1"/>
            <a:r>
              <a:rPr lang="en-US">
                <a:latin typeface="Arial" charset="0"/>
              </a:rPr>
              <a:t>The optimal results have an increase in the final ethanol concentration of 6.2%, an increase in the final ester concentration of 4.6%, a fusel alcohol concentration that stays the same, a decrease in the final VDK concentration of 26.7% and a slight increase in the final acetaldehyde concentration of 1.27%.  </a:t>
            </a:r>
          </a:p>
        </p:txBody>
      </p:sp>
      <p:sp>
        <p:nvSpPr>
          <p:cNvPr id="23562" name="Rectangle 10"/>
          <p:cNvSpPr>
            <a:spLocks noChangeArrowheads="1"/>
          </p:cNvSpPr>
          <p:nvPr/>
        </p:nvSpPr>
        <p:spPr bwMode="auto">
          <a:xfrm>
            <a:off x="304800" y="5638800"/>
            <a:ext cx="8686800" cy="1190625"/>
          </a:xfrm>
          <a:prstGeom prst="rect">
            <a:avLst/>
          </a:prstGeom>
          <a:noFill/>
          <a:ln w="9525">
            <a:noFill/>
            <a:miter lim="800000"/>
            <a:headEnd/>
            <a:tailEnd/>
          </a:ln>
          <a:effectLst/>
        </p:spPr>
        <p:txBody>
          <a:bodyPr anchor="ctr">
            <a:spAutoFit/>
          </a:bodyPr>
          <a:lstStyle/>
          <a:p>
            <a:pPr eaLnBrk="1" hangingPunct="1"/>
            <a:r>
              <a:rPr lang="en-US">
                <a:solidFill>
                  <a:schemeClr val="hlink"/>
                </a:solidFill>
                <a:latin typeface="Arial" charset="0"/>
              </a:rPr>
              <a:t>The values of </a:t>
            </a:r>
            <a:r>
              <a:rPr lang="en-US" i="1">
                <a:solidFill>
                  <a:schemeClr val="hlink"/>
                </a:solidFill>
                <a:latin typeface="Arial" charset="0"/>
              </a:rPr>
              <a:t>C</a:t>
            </a:r>
            <a:r>
              <a:rPr lang="en-US">
                <a:solidFill>
                  <a:schemeClr val="hlink"/>
                </a:solidFill>
                <a:latin typeface="Arial" charset="0"/>
              </a:rPr>
              <a:t>1 and </a:t>
            </a:r>
            <a:r>
              <a:rPr lang="en-US" i="1">
                <a:solidFill>
                  <a:schemeClr val="hlink"/>
                </a:solidFill>
                <a:latin typeface="Arial" charset="0"/>
              </a:rPr>
              <a:t>C</a:t>
            </a:r>
            <a:r>
              <a:rPr lang="en-US">
                <a:solidFill>
                  <a:schemeClr val="hlink"/>
                </a:solidFill>
                <a:latin typeface="Arial" charset="0"/>
              </a:rPr>
              <a:t>2 can significantly change the results</a:t>
            </a:r>
            <a:r>
              <a:rPr lang="en-US">
                <a:latin typeface="Arial" charset="0"/>
              </a:rPr>
              <a:t>.  When they are low the optimal growth policy is obtained which results in excess production of fusel alcohols (1.7%) and acetaldehyde (2.3%).  When they are too large the system is excessively cooled resulting in a 40% reduction in ethanol production.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ChangeArrowheads="1"/>
          </p:cNvSpPr>
          <p:nvPr/>
        </p:nvSpPr>
        <p:spPr bwMode="auto">
          <a:xfrm>
            <a:off x="152400" y="304800"/>
            <a:ext cx="8763000" cy="1917700"/>
          </a:xfrm>
          <a:prstGeom prst="rect">
            <a:avLst/>
          </a:prstGeom>
          <a:noFill/>
          <a:ln w="9525">
            <a:noFill/>
            <a:miter lim="800000"/>
            <a:headEnd/>
            <a:tailEnd/>
          </a:ln>
          <a:effectLst/>
        </p:spPr>
        <p:txBody>
          <a:bodyPr anchor="ctr">
            <a:spAutoFit/>
          </a:bodyPr>
          <a:lstStyle/>
          <a:p>
            <a:pPr algn="ctr" eaLnBrk="1" hangingPunct="1"/>
            <a:r>
              <a:rPr lang="en-US" sz="2400" b="1">
                <a:latin typeface="Arial" charset="0"/>
              </a:rPr>
              <a:t>Implementation</a:t>
            </a:r>
          </a:p>
          <a:p>
            <a:pPr algn="ctr" eaLnBrk="1" hangingPunct="1"/>
            <a:endParaRPr lang="en-US" sz="2400">
              <a:latin typeface="Arial" charset="0"/>
            </a:endParaRPr>
          </a:p>
          <a:p>
            <a:pPr eaLnBrk="1" hangingPunct="1"/>
            <a:r>
              <a:rPr lang="en-US" sz="2400">
                <a:latin typeface="Arial" charset="0"/>
              </a:rPr>
              <a:t>We investigated the regulation of the system using a tracking PI controller about the optimal temperature profile.  A velocity mode for the PI algorithm is used,</a:t>
            </a:r>
          </a:p>
        </p:txBody>
      </p:sp>
      <p:pic>
        <p:nvPicPr>
          <p:cNvPr id="24581" name="Picture 5" descr="opt_setpoint_reg"/>
          <p:cNvPicPr>
            <a:picLocks noChangeAspect="1" noChangeArrowheads="1"/>
          </p:cNvPicPr>
          <p:nvPr/>
        </p:nvPicPr>
        <p:blipFill>
          <a:blip r:embed="rId3" cstate="print"/>
          <a:srcRect/>
          <a:stretch>
            <a:fillRect/>
          </a:stretch>
        </p:blipFill>
        <p:spPr bwMode="auto">
          <a:xfrm>
            <a:off x="1905000" y="2552700"/>
            <a:ext cx="5334000" cy="400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sz="4000"/>
              <a:t>Maximize Production While Maintaining Product Quality</a:t>
            </a:r>
          </a:p>
        </p:txBody>
      </p:sp>
      <p:pic>
        <p:nvPicPr>
          <p:cNvPr id="84996" name="Picture 4" descr="min_time_beer_temp"/>
          <p:cNvPicPr>
            <a:picLocks noChangeAspect="1" noChangeArrowheads="1"/>
          </p:cNvPicPr>
          <p:nvPr/>
        </p:nvPicPr>
        <p:blipFill>
          <a:blip r:embed="rId4" cstate="print"/>
          <a:srcRect/>
          <a:stretch>
            <a:fillRect/>
          </a:stretch>
        </p:blipFill>
        <p:spPr bwMode="auto">
          <a:xfrm>
            <a:off x="0" y="1600200"/>
            <a:ext cx="4572000" cy="3416300"/>
          </a:xfrm>
          <a:prstGeom prst="rect">
            <a:avLst/>
          </a:prstGeom>
          <a:noFill/>
        </p:spPr>
      </p:pic>
      <p:sp>
        <p:nvSpPr>
          <p:cNvPr id="84997" name="Text Box 5"/>
          <p:cNvSpPr txBox="1">
            <a:spLocks noChangeArrowheads="1"/>
          </p:cNvSpPr>
          <p:nvPr/>
        </p:nvSpPr>
        <p:spPr bwMode="auto">
          <a:xfrm>
            <a:off x="4724400" y="2133600"/>
            <a:ext cx="4302125" cy="2838450"/>
          </a:xfrm>
          <a:prstGeom prst="rect">
            <a:avLst/>
          </a:prstGeom>
          <a:noFill/>
          <a:ln w="9525">
            <a:noFill/>
            <a:miter lim="800000"/>
            <a:headEnd/>
            <a:tailEnd/>
          </a:ln>
          <a:effectLst/>
        </p:spPr>
        <p:txBody>
          <a:bodyPr wrap="none">
            <a:spAutoFit/>
          </a:bodyPr>
          <a:lstStyle/>
          <a:p>
            <a:r>
              <a:rPr lang="en-US"/>
              <a:t>Time – From 150 to 141 hrs</a:t>
            </a:r>
          </a:p>
          <a:p>
            <a:r>
              <a:rPr lang="en-US"/>
              <a:t>           Reduction of 5.8%</a:t>
            </a:r>
          </a:p>
          <a:p>
            <a:endParaRPr lang="en-US"/>
          </a:p>
          <a:p>
            <a:r>
              <a:rPr lang="en-US"/>
              <a:t>Ethanol – Increase by 0.44%</a:t>
            </a:r>
          </a:p>
          <a:p>
            <a:endParaRPr lang="en-US"/>
          </a:p>
          <a:p>
            <a:r>
              <a:rPr lang="en-US"/>
              <a:t>Fusel Alcohols – Increase by 0.16%</a:t>
            </a:r>
          </a:p>
          <a:p>
            <a:endParaRPr lang="en-US"/>
          </a:p>
          <a:p>
            <a:r>
              <a:rPr lang="en-US"/>
              <a:t>Esters – Increase by 1.47%</a:t>
            </a:r>
          </a:p>
          <a:p>
            <a:endParaRPr lang="en-US"/>
          </a:p>
          <a:p>
            <a:r>
              <a:rPr lang="en-US"/>
              <a:t>Acetaldehyde – Increase by 6.5% </a:t>
            </a:r>
          </a:p>
        </p:txBody>
      </p:sp>
      <p:graphicFrame>
        <p:nvGraphicFramePr>
          <p:cNvPr id="84998" name="Object 6"/>
          <p:cNvGraphicFramePr>
            <a:graphicFrameLocks noChangeAspect="1"/>
          </p:cNvGraphicFramePr>
          <p:nvPr/>
        </p:nvGraphicFramePr>
        <p:xfrm>
          <a:off x="304800" y="5499100"/>
          <a:ext cx="8382000" cy="1035050"/>
        </p:xfrm>
        <a:graphic>
          <a:graphicData uri="http://schemas.openxmlformats.org/presentationml/2006/ole">
            <p:oleObj spid="_x0000_s84998" name="Equation" r:id="rId5" imgW="4520880" imgH="558720" progId="Equation.DSMT4">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4"/>
          <p:cNvSpPr>
            <a:spLocks noGrp="1" noChangeArrowheads="1"/>
          </p:cNvSpPr>
          <p:nvPr>
            <p:ph type="title"/>
          </p:nvPr>
        </p:nvSpPr>
        <p:spPr/>
        <p:txBody>
          <a:bodyPr/>
          <a:lstStyle/>
          <a:p>
            <a:r>
              <a:rPr lang="en-US"/>
              <a:t>Optimal Productivity Profiles</a:t>
            </a:r>
          </a:p>
        </p:txBody>
      </p:sp>
      <p:pic>
        <p:nvPicPr>
          <p:cNvPr id="88069" name="Picture 5" descr="optimal sugars"/>
          <p:cNvPicPr>
            <a:picLocks noChangeAspect="1" noChangeArrowheads="1"/>
          </p:cNvPicPr>
          <p:nvPr/>
        </p:nvPicPr>
        <p:blipFill>
          <a:blip r:embed="rId3" cstate="print"/>
          <a:srcRect/>
          <a:stretch>
            <a:fillRect/>
          </a:stretch>
        </p:blipFill>
        <p:spPr bwMode="auto">
          <a:xfrm>
            <a:off x="76200" y="1681163"/>
            <a:ext cx="4343400" cy="3271837"/>
          </a:xfrm>
          <a:prstGeom prst="rect">
            <a:avLst/>
          </a:prstGeom>
          <a:noFill/>
        </p:spPr>
      </p:pic>
      <p:pic>
        <p:nvPicPr>
          <p:cNvPr id="88070" name="Picture 6" descr="optimal ethanol"/>
          <p:cNvPicPr>
            <a:picLocks noChangeAspect="1" noChangeArrowheads="1"/>
          </p:cNvPicPr>
          <p:nvPr/>
        </p:nvPicPr>
        <p:blipFill>
          <a:blip r:embed="rId4" cstate="print"/>
          <a:srcRect/>
          <a:stretch>
            <a:fillRect/>
          </a:stretch>
        </p:blipFill>
        <p:spPr bwMode="auto">
          <a:xfrm>
            <a:off x="4800600" y="1676400"/>
            <a:ext cx="4267200" cy="3313113"/>
          </a:xfrm>
          <a:prstGeom prst="rect">
            <a:avLst/>
          </a:prstGeom>
          <a:noFill/>
        </p:spPr>
      </p:pic>
      <p:sp>
        <p:nvSpPr>
          <p:cNvPr id="88071" name="Text Box 7"/>
          <p:cNvSpPr txBox="1">
            <a:spLocks noChangeArrowheads="1"/>
          </p:cNvSpPr>
          <p:nvPr/>
        </p:nvSpPr>
        <p:spPr bwMode="auto">
          <a:xfrm>
            <a:off x="533400" y="5441950"/>
            <a:ext cx="3429000" cy="366713"/>
          </a:xfrm>
          <a:prstGeom prst="rect">
            <a:avLst/>
          </a:prstGeom>
          <a:noFill/>
          <a:ln w="9525">
            <a:noFill/>
            <a:miter lim="800000"/>
            <a:headEnd/>
            <a:tailEnd/>
          </a:ln>
          <a:effectLst/>
        </p:spPr>
        <p:txBody>
          <a:bodyPr wrap="none">
            <a:spAutoFit/>
          </a:bodyPr>
          <a:lstStyle/>
          <a:p>
            <a:r>
              <a:rPr lang="en-US"/>
              <a:t>Optimal Sugar Consumption</a:t>
            </a:r>
          </a:p>
        </p:txBody>
      </p:sp>
      <p:sp>
        <p:nvSpPr>
          <p:cNvPr id="88072" name="Text Box 8"/>
          <p:cNvSpPr txBox="1">
            <a:spLocks noChangeArrowheads="1"/>
          </p:cNvSpPr>
          <p:nvPr/>
        </p:nvSpPr>
        <p:spPr bwMode="auto">
          <a:xfrm>
            <a:off x="5287963" y="5486400"/>
            <a:ext cx="3322637" cy="366713"/>
          </a:xfrm>
          <a:prstGeom prst="rect">
            <a:avLst/>
          </a:prstGeom>
          <a:noFill/>
          <a:ln w="9525">
            <a:noFill/>
            <a:miter lim="800000"/>
            <a:headEnd/>
            <a:tailEnd/>
          </a:ln>
          <a:effectLst/>
        </p:spPr>
        <p:txBody>
          <a:bodyPr wrap="none">
            <a:spAutoFit/>
          </a:bodyPr>
          <a:lstStyle/>
          <a:p>
            <a:r>
              <a:rPr lang="en-US"/>
              <a:t>Optimal Ethanol Production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Optimal Productivity Profiles</a:t>
            </a:r>
          </a:p>
        </p:txBody>
      </p:sp>
      <p:pic>
        <p:nvPicPr>
          <p:cNvPr id="90116" name="Picture 4" descr="optimal amino acids"/>
          <p:cNvPicPr>
            <a:picLocks noChangeAspect="1" noChangeArrowheads="1"/>
          </p:cNvPicPr>
          <p:nvPr/>
        </p:nvPicPr>
        <p:blipFill>
          <a:blip r:embed="rId3" cstate="print"/>
          <a:srcRect/>
          <a:stretch>
            <a:fillRect/>
          </a:stretch>
        </p:blipFill>
        <p:spPr bwMode="auto">
          <a:xfrm>
            <a:off x="152400" y="1941513"/>
            <a:ext cx="4267200" cy="3271837"/>
          </a:xfrm>
          <a:prstGeom prst="rect">
            <a:avLst/>
          </a:prstGeom>
          <a:noFill/>
        </p:spPr>
      </p:pic>
      <p:pic>
        <p:nvPicPr>
          <p:cNvPr id="90117" name="Picture 5" descr="optimal fusel alcohols"/>
          <p:cNvPicPr>
            <a:picLocks noChangeAspect="1" noChangeArrowheads="1"/>
          </p:cNvPicPr>
          <p:nvPr/>
        </p:nvPicPr>
        <p:blipFill>
          <a:blip r:embed="rId4" cstate="print"/>
          <a:srcRect/>
          <a:stretch>
            <a:fillRect/>
          </a:stretch>
        </p:blipFill>
        <p:spPr bwMode="auto">
          <a:xfrm>
            <a:off x="4648200" y="1905000"/>
            <a:ext cx="4419600" cy="3343275"/>
          </a:xfrm>
          <a:prstGeom prst="rect">
            <a:avLst/>
          </a:prstGeom>
          <a:noFill/>
        </p:spPr>
      </p:pic>
      <p:sp>
        <p:nvSpPr>
          <p:cNvPr id="90118" name="Text Box 6"/>
          <p:cNvSpPr txBox="1">
            <a:spLocks noChangeArrowheads="1"/>
          </p:cNvSpPr>
          <p:nvPr/>
        </p:nvSpPr>
        <p:spPr bwMode="auto">
          <a:xfrm>
            <a:off x="288925" y="5670550"/>
            <a:ext cx="4038600" cy="366713"/>
          </a:xfrm>
          <a:prstGeom prst="rect">
            <a:avLst/>
          </a:prstGeom>
          <a:noFill/>
          <a:ln w="9525">
            <a:noFill/>
            <a:miter lim="800000"/>
            <a:headEnd/>
            <a:tailEnd/>
          </a:ln>
          <a:effectLst/>
        </p:spPr>
        <p:txBody>
          <a:bodyPr wrap="none">
            <a:spAutoFit/>
          </a:bodyPr>
          <a:lstStyle/>
          <a:p>
            <a:r>
              <a:rPr lang="en-US"/>
              <a:t>Optimal Amino Acid Consumption</a:t>
            </a:r>
          </a:p>
        </p:txBody>
      </p:sp>
      <p:sp>
        <p:nvSpPr>
          <p:cNvPr id="90119" name="Text Box 7"/>
          <p:cNvSpPr txBox="1">
            <a:spLocks noChangeArrowheads="1"/>
          </p:cNvSpPr>
          <p:nvPr/>
        </p:nvSpPr>
        <p:spPr bwMode="auto">
          <a:xfrm>
            <a:off x="4937125" y="5715000"/>
            <a:ext cx="3959225" cy="366713"/>
          </a:xfrm>
          <a:prstGeom prst="rect">
            <a:avLst/>
          </a:prstGeom>
          <a:noFill/>
          <a:ln w="9525">
            <a:noFill/>
            <a:miter lim="800000"/>
            <a:headEnd/>
            <a:tailEnd/>
          </a:ln>
          <a:effectLst/>
        </p:spPr>
        <p:txBody>
          <a:bodyPr wrap="none">
            <a:spAutoFit/>
          </a:bodyPr>
          <a:lstStyle/>
          <a:p>
            <a:r>
              <a:rPr lang="en-US"/>
              <a:t>Optimal Fusel Alcohol Production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Optimal Productivity Profiles</a:t>
            </a:r>
          </a:p>
        </p:txBody>
      </p:sp>
      <p:pic>
        <p:nvPicPr>
          <p:cNvPr id="92164" name="Picture 4" descr="optimal esters"/>
          <p:cNvPicPr>
            <a:picLocks noChangeAspect="1" noChangeArrowheads="1"/>
          </p:cNvPicPr>
          <p:nvPr/>
        </p:nvPicPr>
        <p:blipFill>
          <a:blip r:embed="rId3" cstate="print"/>
          <a:srcRect/>
          <a:stretch>
            <a:fillRect/>
          </a:stretch>
        </p:blipFill>
        <p:spPr bwMode="auto">
          <a:xfrm>
            <a:off x="76200" y="1935163"/>
            <a:ext cx="4267200" cy="3292475"/>
          </a:xfrm>
          <a:prstGeom prst="rect">
            <a:avLst/>
          </a:prstGeom>
          <a:noFill/>
        </p:spPr>
      </p:pic>
      <p:pic>
        <p:nvPicPr>
          <p:cNvPr id="92165" name="Picture 5" descr="optimal Acetaldehyde"/>
          <p:cNvPicPr>
            <a:picLocks noChangeAspect="1" noChangeArrowheads="1"/>
          </p:cNvPicPr>
          <p:nvPr/>
        </p:nvPicPr>
        <p:blipFill>
          <a:blip r:embed="rId4" cstate="print"/>
          <a:srcRect/>
          <a:stretch>
            <a:fillRect/>
          </a:stretch>
        </p:blipFill>
        <p:spPr bwMode="auto">
          <a:xfrm>
            <a:off x="4724400" y="1981200"/>
            <a:ext cx="4343400" cy="3248025"/>
          </a:xfrm>
          <a:prstGeom prst="rect">
            <a:avLst/>
          </a:prstGeom>
          <a:noFill/>
        </p:spPr>
      </p:pic>
      <p:sp>
        <p:nvSpPr>
          <p:cNvPr id="92166" name="Text Box 6"/>
          <p:cNvSpPr txBox="1">
            <a:spLocks noChangeArrowheads="1"/>
          </p:cNvSpPr>
          <p:nvPr/>
        </p:nvSpPr>
        <p:spPr bwMode="auto">
          <a:xfrm>
            <a:off x="685800" y="5746750"/>
            <a:ext cx="3048000" cy="366713"/>
          </a:xfrm>
          <a:prstGeom prst="rect">
            <a:avLst/>
          </a:prstGeom>
          <a:noFill/>
          <a:ln w="9525">
            <a:noFill/>
            <a:miter lim="800000"/>
            <a:headEnd/>
            <a:tailEnd/>
          </a:ln>
          <a:effectLst/>
        </p:spPr>
        <p:txBody>
          <a:bodyPr wrap="none">
            <a:spAutoFit/>
          </a:bodyPr>
          <a:lstStyle/>
          <a:p>
            <a:r>
              <a:rPr lang="en-US"/>
              <a:t>Optimal Ester Production</a:t>
            </a:r>
          </a:p>
        </p:txBody>
      </p:sp>
      <p:sp>
        <p:nvSpPr>
          <p:cNvPr id="92167" name="Text Box 7"/>
          <p:cNvSpPr txBox="1">
            <a:spLocks noChangeArrowheads="1"/>
          </p:cNvSpPr>
          <p:nvPr/>
        </p:nvSpPr>
        <p:spPr bwMode="auto">
          <a:xfrm>
            <a:off x="4953000" y="5746750"/>
            <a:ext cx="4000500" cy="366713"/>
          </a:xfrm>
          <a:prstGeom prst="rect">
            <a:avLst/>
          </a:prstGeom>
          <a:noFill/>
          <a:ln w="9525">
            <a:noFill/>
            <a:miter lim="800000"/>
            <a:headEnd/>
            <a:tailEnd/>
          </a:ln>
          <a:effectLst/>
        </p:spPr>
        <p:txBody>
          <a:bodyPr wrap="none">
            <a:spAutoFit/>
          </a:bodyPr>
          <a:lstStyle/>
          <a:p>
            <a:r>
              <a:rPr lang="en-US"/>
              <a:t>Optimal Acetaldehyde Production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sz="4000"/>
              <a:t>Modeling and Optimization</a:t>
            </a:r>
            <a:br>
              <a:rPr lang="en-US" sz="4000"/>
            </a:br>
            <a:r>
              <a:rPr lang="en-US" sz="4000"/>
              <a:t>Work Required</a:t>
            </a:r>
          </a:p>
        </p:txBody>
      </p:sp>
      <p:sp>
        <p:nvSpPr>
          <p:cNvPr id="82947" name="Rectangle 3"/>
          <p:cNvSpPr>
            <a:spLocks noGrp="1" noChangeArrowheads="1"/>
          </p:cNvSpPr>
          <p:nvPr>
            <p:ph type="body" idx="1"/>
          </p:nvPr>
        </p:nvSpPr>
        <p:spPr>
          <a:xfrm>
            <a:off x="533400" y="2209800"/>
            <a:ext cx="8229600" cy="3124200"/>
          </a:xfrm>
        </p:spPr>
        <p:txBody>
          <a:bodyPr/>
          <a:lstStyle/>
          <a:p>
            <a:r>
              <a:rPr lang="en-US"/>
              <a:t>Using nonlinear regression find  model parameters for a specific beer data set of four isothermal runs</a:t>
            </a:r>
          </a:p>
          <a:p>
            <a:r>
              <a:rPr lang="en-US"/>
              <a:t>Determine optimal temperature profiles for desired objectives </a:t>
            </a:r>
          </a:p>
          <a:p>
            <a:pPr>
              <a:buFont typeface="Wingdings" pitchFamily="2" charset="2"/>
              <a:buNone/>
            </a:pP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0"/>
            <a:ext cx="8229600" cy="1139825"/>
          </a:xfrm>
        </p:spPr>
        <p:txBody>
          <a:bodyPr/>
          <a:lstStyle/>
          <a:p>
            <a:r>
              <a:rPr lang="en-US" sz="4000"/>
              <a:t>Typical Uses for Optimization Tool</a:t>
            </a:r>
          </a:p>
        </p:txBody>
      </p:sp>
      <p:sp>
        <p:nvSpPr>
          <p:cNvPr id="99331" name="Rectangle 3"/>
          <p:cNvSpPr>
            <a:spLocks noGrp="1" noChangeArrowheads="1"/>
          </p:cNvSpPr>
          <p:nvPr>
            <p:ph type="body" idx="1"/>
          </p:nvPr>
        </p:nvSpPr>
        <p:spPr>
          <a:xfrm>
            <a:off x="457200" y="1447800"/>
            <a:ext cx="8229600" cy="4800600"/>
          </a:xfrm>
        </p:spPr>
        <p:txBody>
          <a:bodyPr/>
          <a:lstStyle/>
          <a:p>
            <a:pPr>
              <a:lnSpc>
                <a:spcPct val="90000"/>
              </a:lnSpc>
            </a:pPr>
            <a:r>
              <a:rPr lang="en-US" sz="2400"/>
              <a:t>Product Improvement</a:t>
            </a:r>
          </a:p>
          <a:p>
            <a:pPr lvl="1">
              <a:lnSpc>
                <a:spcPct val="90000"/>
              </a:lnSpc>
            </a:pPr>
            <a:r>
              <a:rPr lang="en-US" sz="2000"/>
              <a:t>Increase ethanol w/o impacting quality</a:t>
            </a:r>
          </a:p>
          <a:p>
            <a:pPr lvl="1">
              <a:lnSpc>
                <a:spcPct val="90000"/>
              </a:lnSpc>
            </a:pPr>
            <a:r>
              <a:rPr lang="en-US" sz="2000"/>
              <a:t>Reduce fusel alcohols w/o impacting esters</a:t>
            </a:r>
          </a:p>
          <a:p>
            <a:pPr lvl="1">
              <a:lnSpc>
                <a:spcPct val="90000"/>
              </a:lnSpc>
            </a:pPr>
            <a:r>
              <a:rPr lang="en-US" sz="2000"/>
              <a:t>Increase esters w/o impacting acetaldehyde </a:t>
            </a:r>
          </a:p>
          <a:p>
            <a:pPr>
              <a:lnSpc>
                <a:spcPct val="90000"/>
              </a:lnSpc>
            </a:pPr>
            <a:r>
              <a:rPr lang="en-US" sz="2400"/>
              <a:t>Improve Productivity</a:t>
            </a:r>
          </a:p>
          <a:p>
            <a:pPr lvl="1">
              <a:lnSpc>
                <a:spcPct val="90000"/>
              </a:lnSpc>
            </a:pPr>
            <a:r>
              <a:rPr lang="en-US" sz="2000"/>
              <a:t>Similar quality beer in less time</a:t>
            </a:r>
          </a:p>
          <a:p>
            <a:pPr>
              <a:lnSpc>
                <a:spcPct val="90000"/>
              </a:lnSpc>
            </a:pPr>
            <a:r>
              <a:rPr lang="en-US" sz="2400"/>
              <a:t>Batch to Batch Consistency</a:t>
            </a:r>
          </a:p>
          <a:p>
            <a:pPr lvl="1">
              <a:lnSpc>
                <a:spcPct val="90000"/>
              </a:lnSpc>
            </a:pPr>
            <a:r>
              <a:rPr lang="en-US" sz="2000"/>
              <a:t>Consistent beer profile with variable initial conditions</a:t>
            </a:r>
          </a:p>
          <a:p>
            <a:pPr lvl="2">
              <a:lnSpc>
                <a:spcPct val="90000"/>
              </a:lnSpc>
            </a:pPr>
            <a:r>
              <a:rPr lang="en-US" sz="1800"/>
              <a:t>Higher initial temperature (1</a:t>
            </a:r>
            <a:r>
              <a:rPr lang="en-US" sz="1800" baseline="30000"/>
              <a:t>0</a:t>
            </a:r>
            <a:r>
              <a:rPr lang="en-US" sz="1800"/>
              <a:t>C)</a:t>
            </a:r>
          </a:p>
          <a:p>
            <a:pPr lvl="2">
              <a:lnSpc>
                <a:spcPct val="90000"/>
              </a:lnSpc>
            </a:pPr>
            <a:r>
              <a:rPr lang="en-US" sz="1800"/>
              <a:t>Lower inoculums (20% less yeast)</a:t>
            </a:r>
          </a:p>
          <a:p>
            <a:pPr>
              <a:lnSpc>
                <a:spcPct val="90000"/>
              </a:lnSpc>
            </a:pPr>
            <a:r>
              <a:rPr lang="en-US" sz="2400"/>
              <a:t> Flavor matching going to a new or different plant</a:t>
            </a:r>
          </a:p>
          <a:p>
            <a:pPr lvl="1">
              <a:lnSpc>
                <a:spcPct val="90000"/>
              </a:lnSpc>
            </a:pPr>
            <a:r>
              <a:rPr lang="en-US" sz="2000"/>
              <a:t>Develop model parameters for each plant</a:t>
            </a:r>
          </a:p>
          <a:p>
            <a:pPr lvl="1">
              <a:lnSpc>
                <a:spcPct val="90000"/>
              </a:lnSpc>
            </a:pPr>
            <a:r>
              <a:rPr lang="en-US" sz="2000"/>
              <a:t>Keep product quality consistent between plants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liff">
  <a:themeElements>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Cliff</Template>
  <TotalTime>812</TotalTime>
  <Words>1102</Words>
  <Application>Microsoft Office PowerPoint</Application>
  <PresentationFormat>On-screen Show (4:3)</PresentationFormat>
  <Paragraphs>105</Paragraphs>
  <Slides>22</Slides>
  <Notes>22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8" baseType="lpstr">
      <vt:lpstr>Arial</vt:lpstr>
      <vt:lpstr>Times New Roman</vt:lpstr>
      <vt:lpstr>Verdana</vt:lpstr>
      <vt:lpstr>Wingdings</vt:lpstr>
      <vt:lpstr>Cliff</vt:lpstr>
      <vt:lpstr>MathType 5.0 Equation</vt:lpstr>
      <vt:lpstr>Optimal Control of Beer Fermentation</vt:lpstr>
      <vt:lpstr>Slide 2</vt:lpstr>
      <vt:lpstr> Beer Flavor Model</vt:lpstr>
      <vt:lpstr>Slide 4</vt:lpstr>
      <vt:lpstr>Slide 5</vt:lpstr>
      <vt:lpstr>Slide 6</vt:lpstr>
      <vt:lpstr>Slide 7</vt:lpstr>
      <vt:lpstr>Slide 8</vt:lpstr>
      <vt:lpstr>Slide 9</vt:lpstr>
      <vt:lpstr>Slide 10</vt:lpstr>
      <vt:lpstr>Slide 11</vt:lpstr>
      <vt:lpstr>Sequential Quadratic Programming</vt:lpstr>
      <vt:lpstr>Slide 13</vt:lpstr>
      <vt:lpstr>Optimal Flavor Control</vt:lpstr>
      <vt:lpstr>Slide 15</vt:lpstr>
      <vt:lpstr>Slide 16</vt:lpstr>
      <vt:lpstr>Maximize Production While Maintaining Product Quality</vt:lpstr>
      <vt:lpstr>Optimal Productivity Profiles</vt:lpstr>
      <vt:lpstr>Optimal Productivity Profiles</vt:lpstr>
      <vt:lpstr>Optimal Productivity Profiles</vt:lpstr>
      <vt:lpstr>Modeling and Optimization Work Required</vt:lpstr>
      <vt:lpstr>Typical Uses for Optimization Tool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Temperature Control for Beverage Fermentation</dc:title>
  <dc:creator>Fred Ramirez</dc:creator>
  <cp:lastModifiedBy>jbiegert</cp:lastModifiedBy>
  <cp:revision>23</cp:revision>
  <dcterms:created xsi:type="dcterms:W3CDTF">2006-05-31T14:11:39Z</dcterms:created>
  <dcterms:modified xsi:type="dcterms:W3CDTF">2010-06-25T13:52:06Z</dcterms:modified>
</cp:coreProperties>
</file>